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9" r:id="rId5"/>
    <p:sldId id="270" r:id="rId6"/>
    <p:sldId id="266" r:id="rId7"/>
    <p:sldId id="273" r:id="rId8"/>
    <p:sldId id="263" r:id="rId9"/>
    <p:sldId id="260" r:id="rId10"/>
    <p:sldId id="272" r:id="rId11"/>
    <p:sldId id="274" r:id="rId12"/>
    <p:sldId id="275" r:id="rId13"/>
    <p:sldId id="276" r:id="rId14"/>
    <p:sldId id="277" r:id="rId15"/>
    <p:sldId id="278" r:id="rId16"/>
    <p:sldId id="281" r:id="rId17"/>
    <p:sldId id="280" r:id="rId18"/>
    <p:sldId id="265" r:id="rId19"/>
    <p:sldId id="279" r:id="rId20"/>
    <p:sldId id="282" r:id="rId21"/>
    <p:sldId id="283" r:id="rId22"/>
    <p:sldId id="271" r:id="rId23"/>
    <p:sldId id="285" r:id="rId2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67" d="100"/>
          <a:sy n="67" d="100"/>
        </p:scale>
        <p:origin x="636" y="32"/>
      </p:cViewPr>
      <p:guideLst/>
    </p:cSldViewPr>
  </p:slideViewPr>
  <p:notesTextViewPr>
    <p:cViewPr>
      <p:scale>
        <a:sx n="1" d="1"/>
        <a:sy n="1" d="1"/>
      </p:scale>
      <p:origin x="0" y="0"/>
    </p:cViewPr>
  </p:notesTextViewPr>
  <p:sorterViewPr>
    <p:cViewPr>
      <p:scale>
        <a:sx n="100" d="100"/>
        <a:sy n="100" d="100"/>
      </p:scale>
      <p:origin x="0" y="-54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97128409-89D8-456F-8E6E-57F9137F78F2}" type="datetimeFigureOut">
              <a:rPr lang="cs-CZ" smtClean="0"/>
              <a:t>25.10.2020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41ED1E5-3DAE-44F0-AB27-C29909400A89}" type="slidenum">
              <a:rPr lang="cs-CZ" smtClean="0"/>
              <a:t>‹#›</a:t>
            </a:fld>
            <a:endParaRPr lang="cs-CZ"/>
          </a:p>
        </p:txBody>
      </p:sp>
    </p:spTree>
    <p:extLst>
      <p:ext uri="{BB962C8B-B14F-4D97-AF65-F5344CB8AC3E}">
        <p14:creationId xmlns:p14="http://schemas.microsoft.com/office/powerpoint/2010/main" val="4148406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7128409-89D8-456F-8E6E-57F9137F78F2}" type="datetimeFigureOut">
              <a:rPr lang="cs-CZ" smtClean="0"/>
              <a:t>25.10.2020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41ED1E5-3DAE-44F0-AB27-C29909400A89}" type="slidenum">
              <a:rPr lang="cs-CZ" smtClean="0"/>
              <a:t>‹#›</a:t>
            </a:fld>
            <a:endParaRPr lang="cs-CZ"/>
          </a:p>
        </p:txBody>
      </p:sp>
    </p:spTree>
    <p:extLst>
      <p:ext uri="{BB962C8B-B14F-4D97-AF65-F5344CB8AC3E}">
        <p14:creationId xmlns:p14="http://schemas.microsoft.com/office/powerpoint/2010/main" val="3858766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7128409-89D8-456F-8E6E-57F9137F78F2}" type="datetimeFigureOut">
              <a:rPr lang="cs-CZ" smtClean="0"/>
              <a:t>25.10.2020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41ED1E5-3DAE-44F0-AB27-C29909400A89}" type="slidenum">
              <a:rPr lang="cs-CZ" smtClean="0"/>
              <a:t>‹#›</a:t>
            </a:fld>
            <a:endParaRPr lang="cs-CZ"/>
          </a:p>
        </p:txBody>
      </p:sp>
    </p:spTree>
    <p:extLst>
      <p:ext uri="{BB962C8B-B14F-4D97-AF65-F5344CB8AC3E}">
        <p14:creationId xmlns:p14="http://schemas.microsoft.com/office/powerpoint/2010/main" val="262290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7128409-89D8-456F-8E6E-57F9137F78F2}" type="datetimeFigureOut">
              <a:rPr lang="cs-CZ" smtClean="0"/>
              <a:t>25.10.2020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41ED1E5-3DAE-44F0-AB27-C29909400A89}" type="slidenum">
              <a:rPr lang="cs-CZ" smtClean="0"/>
              <a:t>‹#›</a:t>
            </a:fld>
            <a:endParaRPr lang="cs-CZ"/>
          </a:p>
        </p:txBody>
      </p:sp>
    </p:spTree>
    <p:extLst>
      <p:ext uri="{BB962C8B-B14F-4D97-AF65-F5344CB8AC3E}">
        <p14:creationId xmlns:p14="http://schemas.microsoft.com/office/powerpoint/2010/main" val="1873593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97128409-89D8-456F-8E6E-57F9137F78F2}" type="datetimeFigureOut">
              <a:rPr lang="cs-CZ" smtClean="0"/>
              <a:t>25.10.2020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41ED1E5-3DAE-44F0-AB27-C29909400A89}" type="slidenum">
              <a:rPr lang="cs-CZ" smtClean="0"/>
              <a:t>‹#›</a:t>
            </a:fld>
            <a:endParaRPr lang="cs-CZ"/>
          </a:p>
        </p:txBody>
      </p:sp>
    </p:spTree>
    <p:extLst>
      <p:ext uri="{BB962C8B-B14F-4D97-AF65-F5344CB8AC3E}">
        <p14:creationId xmlns:p14="http://schemas.microsoft.com/office/powerpoint/2010/main" val="1459214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97128409-89D8-456F-8E6E-57F9137F78F2}" type="datetimeFigureOut">
              <a:rPr lang="cs-CZ" smtClean="0"/>
              <a:t>25.10.2020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41ED1E5-3DAE-44F0-AB27-C29909400A89}" type="slidenum">
              <a:rPr lang="cs-CZ" smtClean="0"/>
              <a:t>‹#›</a:t>
            </a:fld>
            <a:endParaRPr lang="cs-CZ"/>
          </a:p>
        </p:txBody>
      </p:sp>
    </p:spTree>
    <p:extLst>
      <p:ext uri="{BB962C8B-B14F-4D97-AF65-F5344CB8AC3E}">
        <p14:creationId xmlns:p14="http://schemas.microsoft.com/office/powerpoint/2010/main" val="105256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7128409-89D8-456F-8E6E-57F9137F78F2}" type="datetimeFigureOut">
              <a:rPr lang="cs-CZ" smtClean="0"/>
              <a:t>25.10.2020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41ED1E5-3DAE-44F0-AB27-C29909400A89}" type="slidenum">
              <a:rPr lang="cs-CZ" smtClean="0"/>
              <a:t>‹#›</a:t>
            </a:fld>
            <a:endParaRPr lang="cs-CZ"/>
          </a:p>
        </p:txBody>
      </p:sp>
    </p:spTree>
    <p:extLst>
      <p:ext uri="{BB962C8B-B14F-4D97-AF65-F5344CB8AC3E}">
        <p14:creationId xmlns:p14="http://schemas.microsoft.com/office/powerpoint/2010/main" val="586530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97128409-89D8-456F-8E6E-57F9137F78F2}" type="datetimeFigureOut">
              <a:rPr lang="cs-CZ" smtClean="0"/>
              <a:t>25.10.2020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41ED1E5-3DAE-44F0-AB27-C29909400A89}" type="slidenum">
              <a:rPr lang="cs-CZ" smtClean="0"/>
              <a:t>‹#›</a:t>
            </a:fld>
            <a:endParaRPr lang="cs-CZ"/>
          </a:p>
        </p:txBody>
      </p:sp>
    </p:spTree>
    <p:extLst>
      <p:ext uri="{BB962C8B-B14F-4D97-AF65-F5344CB8AC3E}">
        <p14:creationId xmlns:p14="http://schemas.microsoft.com/office/powerpoint/2010/main" val="699399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7128409-89D8-456F-8E6E-57F9137F78F2}" type="datetimeFigureOut">
              <a:rPr lang="cs-CZ" smtClean="0"/>
              <a:t>25.10.2020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41ED1E5-3DAE-44F0-AB27-C29909400A89}" type="slidenum">
              <a:rPr lang="cs-CZ" smtClean="0"/>
              <a:t>‹#›</a:t>
            </a:fld>
            <a:endParaRPr lang="cs-CZ"/>
          </a:p>
        </p:txBody>
      </p:sp>
    </p:spTree>
    <p:extLst>
      <p:ext uri="{BB962C8B-B14F-4D97-AF65-F5344CB8AC3E}">
        <p14:creationId xmlns:p14="http://schemas.microsoft.com/office/powerpoint/2010/main" val="3746617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97128409-89D8-456F-8E6E-57F9137F78F2}" type="datetimeFigureOut">
              <a:rPr lang="cs-CZ" smtClean="0"/>
              <a:t>25.10.2020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41ED1E5-3DAE-44F0-AB27-C29909400A89}" type="slidenum">
              <a:rPr lang="cs-CZ" smtClean="0"/>
              <a:t>‹#›</a:t>
            </a:fld>
            <a:endParaRPr lang="cs-CZ"/>
          </a:p>
        </p:txBody>
      </p:sp>
    </p:spTree>
    <p:extLst>
      <p:ext uri="{BB962C8B-B14F-4D97-AF65-F5344CB8AC3E}">
        <p14:creationId xmlns:p14="http://schemas.microsoft.com/office/powerpoint/2010/main" val="3800797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97128409-89D8-456F-8E6E-57F9137F78F2}" type="datetimeFigureOut">
              <a:rPr lang="cs-CZ" smtClean="0"/>
              <a:t>25.10.2020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41ED1E5-3DAE-44F0-AB27-C29909400A89}" type="slidenum">
              <a:rPr lang="cs-CZ" smtClean="0"/>
              <a:t>‹#›</a:t>
            </a:fld>
            <a:endParaRPr lang="cs-CZ"/>
          </a:p>
        </p:txBody>
      </p:sp>
    </p:spTree>
    <p:extLst>
      <p:ext uri="{BB962C8B-B14F-4D97-AF65-F5344CB8AC3E}">
        <p14:creationId xmlns:p14="http://schemas.microsoft.com/office/powerpoint/2010/main" val="4040301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28409-89D8-456F-8E6E-57F9137F78F2}" type="datetimeFigureOut">
              <a:rPr lang="cs-CZ" smtClean="0"/>
              <a:t>25.10.2020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ED1E5-3DAE-44F0-AB27-C29909400A89}" type="slidenum">
              <a:rPr lang="cs-CZ" smtClean="0"/>
              <a:t>‹#›</a:t>
            </a:fld>
            <a:endParaRPr lang="cs-CZ"/>
          </a:p>
        </p:txBody>
      </p:sp>
    </p:spTree>
    <p:extLst>
      <p:ext uri="{BB962C8B-B14F-4D97-AF65-F5344CB8AC3E}">
        <p14:creationId xmlns:p14="http://schemas.microsoft.com/office/powerpoint/2010/main" val="2080459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lstStyle/>
          <a:p>
            <a:endParaRPr lang="cs-CZ"/>
          </a:p>
        </p:txBody>
      </p:sp>
      <p:sp>
        <p:nvSpPr>
          <p:cNvPr id="5" name="Podnadpis 4"/>
          <p:cNvSpPr>
            <a:spLocks noGrp="1"/>
          </p:cNvSpPr>
          <p:nvPr>
            <p:ph type="subTitle" idx="1"/>
          </p:nvPr>
        </p:nvSpPr>
        <p:spPr/>
        <p:txBody>
          <a:bodyPr/>
          <a:lstStyle/>
          <a:p>
            <a:endParaRPr lang="cs-CZ" dirty="0"/>
          </a:p>
        </p:txBody>
      </p:sp>
      <p:pic>
        <p:nvPicPr>
          <p:cNvPr id="6" name="Obrázek 5"/>
          <p:cNvPicPr>
            <a:picLocks noChangeAspect="1"/>
          </p:cNvPicPr>
          <p:nvPr/>
        </p:nvPicPr>
        <p:blipFill rotWithShape="1">
          <a:blip r:embed="rId4" cstate="print">
            <a:extLst>
              <a:ext uri="{28A0092B-C50C-407E-A947-70E740481C1C}">
                <a14:useLocalDpi xmlns:a14="http://schemas.microsoft.com/office/drawing/2010/main" val="0"/>
              </a:ext>
            </a:extLst>
          </a:blip>
          <a:srcRect l="11282" t="14244" r="52764" b="7320"/>
          <a:stretch/>
        </p:blipFill>
        <p:spPr>
          <a:xfrm rot="5400000">
            <a:off x="2218058" y="-2218058"/>
            <a:ext cx="7755884" cy="12192000"/>
          </a:xfrm>
          <a:prstGeom prst="rect">
            <a:avLst/>
          </a:prstGeom>
        </p:spPr>
      </p:pic>
      <p:sp>
        <p:nvSpPr>
          <p:cNvPr id="7" name="Obdélník 6"/>
          <p:cNvSpPr/>
          <p:nvPr/>
        </p:nvSpPr>
        <p:spPr>
          <a:xfrm>
            <a:off x="1155835" y="2229489"/>
            <a:ext cx="10112943" cy="2123658"/>
          </a:xfrm>
          <a:prstGeom prst="rect">
            <a:avLst/>
          </a:prstGeom>
        </p:spPr>
        <p:txBody>
          <a:bodyPr wrap="square">
            <a:spAutoFit/>
          </a:bodyPr>
          <a:lstStyle/>
          <a:p>
            <a:pPr algn="ctr"/>
            <a:r>
              <a:rPr lang="cs-CZ" sz="4400" b="1" dirty="0">
                <a:solidFill>
                  <a:schemeClr val="bg1"/>
                </a:solidFill>
              </a:rPr>
              <a:t>Aleš Hrdlička a širší kontext českého antropologického a eugenického myšlení 1. poloviny 20. století</a:t>
            </a:r>
            <a:endParaRPr lang="cs-CZ" sz="4400" dirty="0">
              <a:solidFill>
                <a:schemeClr val="bg1"/>
              </a:solidFill>
            </a:endParaRPr>
          </a:p>
        </p:txBody>
      </p:sp>
      <p:sp>
        <p:nvSpPr>
          <p:cNvPr id="8" name="Obdélník 7"/>
          <p:cNvSpPr/>
          <p:nvPr/>
        </p:nvSpPr>
        <p:spPr>
          <a:xfrm>
            <a:off x="-105877" y="4632327"/>
            <a:ext cx="12108581" cy="1569660"/>
          </a:xfrm>
          <a:prstGeom prst="rect">
            <a:avLst/>
          </a:prstGeom>
        </p:spPr>
        <p:txBody>
          <a:bodyPr wrap="square">
            <a:spAutoFit/>
          </a:bodyPr>
          <a:lstStyle/>
          <a:p>
            <a:pPr algn="ctr"/>
            <a:r>
              <a:rPr lang="cs-CZ" sz="3200" dirty="0">
                <a:solidFill>
                  <a:schemeClr val="bg1"/>
                </a:solidFill>
              </a:rPr>
              <a:t>MARKÉTA KŘÍŽOVÁ </a:t>
            </a:r>
          </a:p>
          <a:p>
            <a:pPr algn="ctr"/>
            <a:endParaRPr lang="cs-CZ" sz="3200" dirty="0">
              <a:solidFill>
                <a:schemeClr val="bg1"/>
              </a:solidFill>
            </a:endParaRPr>
          </a:p>
          <a:p>
            <a:pPr algn="ctr"/>
            <a:r>
              <a:rPr lang="cs-CZ" sz="3200" dirty="0">
                <a:solidFill>
                  <a:schemeClr val="bg1"/>
                </a:solidFill>
              </a:rPr>
              <a:t>(Středisko </a:t>
            </a:r>
            <a:r>
              <a:rPr lang="cs-CZ" sz="3200" dirty="0" err="1">
                <a:solidFill>
                  <a:schemeClr val="bg1"/>
                </a:solidFill>
              </a:rPr>
              <a:t>ibero</a:t>
            </a:r>
            <a:r>
              <a:rPr lang="cs-CZ" sz="3200" dirty="0">
                <a:solidFill>
                  <a:schemeClr val="bg1"/>
                </a:solidFill>
              </a:rPr>
              <a:t>-amerických studií FF UK/ÚSD AV ČR)</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
        <p:nvSpPr>
          <p:cNvPr id="9" name="TextovéPole 8"/>
          <p:cNvSpPr txBox="1"/>
          <p:nvPr/>
        </p:nvSpPr>
        <p:spPr>
          <a:xfrm>
            <a:off x="160944" y="168126"/>
            <a:ext cx="3010762" cy="1169551"/>
          </a:xfrm>
          <a:prstGeom prst="rect">
            <a:avLst/>
          </a:prstGeom>
          <a:noFill/>
        </p:spPr>
        <p:txBody>
          <a:bodyPr wrap="square" rtlCol="0">
            <a:spAutoFit/>
          </a:bodyPr>
          <a:lstStyle/>
          <a:p>
            <a:r>
              <a:rPr lang="cs-CZ" sz="1400" dirty="0">
                <a:solidFill>
                  <a:schemeClr val="bg1"/>
                </a:solidFill>
              </a:rPr>
              <a:t>GA 19-03474S EVOLUCIONALISMUS, NACIONALISMUS A RASISMUS V ČESKÉ A SLOVENSKÉ VĚDĚ (1882-1948): DIALOG MEZI SOCIÁLNĚVĚDNÍMI OBORY A BIOLOGIÍ</a:t>
            </a:r>
          </a:p>
        </p:txBody>
      </p:sp>
      <p:pic>
        <p:nvPicPr>
          <p:cNvPr id="10" name="Obrázek 9"/>
          <p:cNvPicPr>
            <a:picLocks noChangeAspect="1"/>
          </p:cNvPicPr>
          <p:nvPr/>
        </p:nvPicPr>
        <p:blipFill>
          <a:blip r:embed="rId6">
            <a:lum bright="-20000"/>
          </a:blip>
          <a:stretch>
            <a:fillRect/>
          </a:stretch>
        </p:blipFill>
        <p:spPr>
          <a:xfrm>
            <a:off x="231060" y="1419054"/>
            <a:ext cx="1353846" cy="531256"/>
          </a:xfrm>
          <a:prstGeom prst="rect">
            <a:avLst/>
          </a:prstGeom>
        </p:spPr>
      </p:pic>
      <p:pic>
        <p:nvPicPr>
          <p:cNvPr id="11" name="Obrázek 10">
            <a:extLst>
              <a:ext uri="{FF2B5EF4-FFF2-40B4-BE49-F238E27FC236}">
                <a16:creationId xmlns:a16="http://schemas.microsoft.com/office/drawing/2014/main" id="{0A7817A6-3CF5-4BE2-BF86-DA20EBEB14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060" y="5279023"/>
            <a:ext cx="856329" cy="1455762"/>
          </a:xfrm>
          <a:prstGeom prst="rect">
            <a:avLst/>
          </a:prstGeom>
        </p:spPr>
      </p:pic>
      <p:pic>
        <p:nvPicPr>
          <p:cNvPr id="12" name="Picture 2" descr="https://licensebuttons.net/l/by-nc-nd/3.0/88x3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51148" y="153048"/>
            <a:ext cx="1199880" cy="42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1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76213" y="-138546"/>
            <a:ext cx="11726623" cy="8794967"/>
          </a:xfr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5718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193964" y="283152"/>
            <a:ext cx="11794836" cy="6671829"/>
          </a:xfrm>
        </p:spPr>
        <p:txBody>
          <a:bodyPr>
            <a:normAutofit lnSpcReduction="10000"/>
          </a:bodyPr>
          <a:lstStyle/>
          <a:p>
            <a:pPr marL="0" indent="0">
              <a:buNone/>
            </a:pPr>
            <a:r>
              <a:rPr lang="cs-CZ" dirty="0"/>
              <a:t> Budiž jen připomenuto, proč tato publikace má býti věnována zvláště </a:t>
            </a:r>
            <a:r>
              <a:rPr lang="cs-CZ" dirty="0" err="1"/>
              <a:t>anthropologii</a:t>
            </a:r>
            <a:r>
              <a:rPr lang="cs-CZ" dirty="0"/>
              <a:t> Slovanů a slovanských zemí. Slovanů čítá se na 200 </a:t>
            </a:r>
            <a:r>
              <a:rPr lang="cs-CZ" dirty="0" err="1"/>
              <a:t>milionû</a:t>
            </a:r>
            <a:r>
              <a:rPr lang="cs-CZ" dirty="0"/>
              <a:t>. Mluvíme o slovanském světě, jemuž náleží budoucnost. Ruská říše prodělává ovšem ještě těžkou </a:t>
            </a:r>
            <a:r>
              <a:rPr lang="cs-CZ" dirty="0" err="1"/>
              <a:t>krisi</a:t>
            </a:r>
            <a:r>
              <a:rPr lang="cs-CZ" dirty="0"/>
              <a:t>; ale </a:t>
            </a:r>
            <a:r>
              <a:rPr lang="cs-CZ" dirty="0" err="1"/>
              <a:t>Jugoslavie</a:t>
            </a:r>
            <a:r>
              <a:rPr lang="cs-CZ" dirty="0"/>
              <a:t> se zcelila a zmohutněla, Polsko a Československo se osvobodily. I Bulharsko jde lepší budoucnosti vstříc. Světová válka přiblížila slovanské národy nejen k sobě, ale taktéž k západu a posunula je do popředí jeviště světových dějin. Není pochyby, že jim připadá pro budoucnost nepoměrně větší úkol než dosud; každý z nich vzbuzuje zájem ostatních národů, a to nejen svou početnosti, nýbrž též svou individualitou, jeden v boji za svobodu, druhý svou politickou rozvážností, luštěním moderních problémů sociálních atd. Jest-</a:t>
            </a:r>
            <a:r>
              <a:rPr lang="cs-CZ" dirty="0" err="1"/>
              <a:t>li</a:t>
            </a:r>
            <a:r>
              <a:rPr lang="cs-CZ" dirty="0"/>
              <a:t> takto vybízejí k studiu své bytosti, jeví se také potřeba ještě podrobněji než se dosud stalo, studovati jich tělesné a duševní vlastnosti, jich původ a rozvoj, vyhledávalo, co jest pro ně zvlášť význačné, co je spojuje a čím se liší. […] Původnímu přání vydávati pouze povšechnou </a:t>
            </a:r>
            <a:r>
              <a:rPr lang="cs-CZ" dirty="0" err="1"/>
              <a:t>anthropologickou</a:t>
            </a:r>
            <a:r>
              <a:rPr lang="cs-CZ" dirty="0"/>
              <a:t> revui dal dr. Aleš Hrdlička určitý ráz, doporučuje ji věnovati zvláště „slovanské </a:t>
            </a:r>
            <a:r>
              <a:rPr lang="cs-CZ" dirty="0" err="1"/>
              <a:t>anthropologii</a:t>
            </a:r>
            <a:r>
              <a:rPr lang="cs-CZ" dirty="0"/>
              <a:t>“. </a:t>
            </a:r>
          </a:p>
          <a:p>
            <a:pPr marL="0" indent="0">
              <a:buNone/>
            </a:pPr>
            <a:endParaRPr lang="cs-CZ" sz="2400" dirty="0"/>
          </a:p>
          <a:p>
            <a:pPr marL="0" indent="0">
              <a:buNone/>
            </a:pPr>
            <a:r>
              <a:rPr lang="cs-CZ" sz="2400" dirty="0"/>
              <a:t>(Matiegka, Jindřich, Program „</a:t>
            </a:r>
            <a:r>
              <a:rPr lang="cs-CZ" sz="2400" dirty="0" err="1"/>
              <a:t>Anthropologie</a:t>
            </a:r>
            <a:r>
              <a:rPr lang="cs-CZ" sz="2400" dirty="0"/>
              <a:t>“, </a:t>
            </a:r>
            <a:r>
              <a:rPr lang="cs-CZ" sz="2400" i="1" dirty="0" err="1"/>
              <a:t>Anthropologie</a:t>
            </a:r>
            <a:r>
              <a:rPr lang="cs-CZ" sz="2400" dirty="0"/>
              <a:t> 1:1 (1923), s. 1-2)</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423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240145" y="286327"/>
            <a:ext cx="11822546" cy="6354618"/>
          </a:xfrm>
        </p:spPr>
        <p:txBody>
          <a:bodyPr>
            <a:normAutofit lnSpcReduction="10000"/>
          </a:bodyPr>
          <a:lstStyle/>
          <a:p>
            <a:pPr marL="0" indent="0">
              <a:buNone/>
            </a:pPr>
            <a:r>
              <a:rPr lang="cs-CZ" dirty="0" err="1"/>
              <a:t>Anthropologie</a:t>
            </a:r>
            <a:r>
              <a:rPr lang="cs-CZ" dirty="0"/>
              <a:t> značí vlastně „vědu o člověku“. Tato definice jest však již pro dnešek příliš povšechná. </a:t>
            </a:r>
            <a:r>
              <a:rPr lang="cs-CZ" dirty="0" err="1"/>
              <a:t>Zahrnovalať</a:t>
            </a:r>
            <a:r>
              <a:rPr lang="cs-CZ" dirty="0"/>
              <a:t> by mimo jiné vědy též obyčejnou anatomii, fysiologii, </a:t>
            </a:r>
            <a:r>
              <a:rPr lang="cs-CZ" dirty="0" err="1"/>
              <a:t>pathologii</a:t>
            </a:r>
            <a:r>
              <a:rPr lang="cs-CZ" dirty="0"/>
              <a:t> a ještě jiné obory věd přírodních a lékařských. </a:t>
            </a:r>
            <a:r>
              <a:rPr lang="cs-CZ" dirty="0" err="1"/>
              <a:t>Anthropologie</a:t>
            </a:r>
            <a:r>
              <a:rPr lang="cs-CZ" dirty="0"/>
              <a:t> liší se ode všech těchto spřízněných a namnoze starších věd něčím nanejvýše důležitým a to jest, že nemá co činiti s jednotlivci, ani s průměry jakýchkoliv jednotlivců, nýbrž se skupinami lidstva. […]</a:t>
            </a:r>
          </a:p>
          <a:p>
            <a:pPr marL="0" indent="0">
              <a:buNone/>
            </a:pPr>
            <a:r>
              <a:rPr lang="cs-CZ" dirty="0"/>
              <a:t>Tělo národa vašeho jest vám dosud do veliké míry neznámo. A na dohadech neb povrchních pozorováních, co se mozku a co se těla týče, nelze bezpečně stavěti. Československý lid, co základ svého dalšího pokroku, musí předně důkladně vědecky sám sebe poznati. […] Jen na základě nejdůkladnějších studií a srovnávání jejich výsledků s podobnými výsledky u jiných národů, bude možno objasniti, kde </a:t>
            </a:r>
            <a:r>
              <a:rPr lang="cs-CZ" dirty="0" err="1"/>
              <a:t>potenčně</a:t>
            </a:r>
            <a:r>
              <a:rPr lang="cs-CZ" dirty="0"/>
              <a:t> československý národ a různé jeho složky stojí a co jim chybí. A jen na takovýchto poznáních bude možno předepisovati účinné národní léky pro budoucnost.</a:t>
            </a:r>
          </a:p>
          <a:p>
            <a:pPr marL="0" indent="0">
              <a:buNone/>
            </a:pPr>
            <a:endParaRPr lang="cs-CZ" dirty="0"/>
          </a:p>
          <a:p>
            <a:pPr marL="0" indent="0">
              <a:buNone/>
            </a:pPr>
            <a:r>
              <a:rPr lang="cs-CZ" sz="2400" dirty="0"/>
              <a:t>(Aleš Hrdlička, „Úkoly a potřeby </a:t>
            </a:r>
            <a:r>
              <a:rPr lang="cs-CZ" sz="2400" dirty="0" err="1"/>
              <a:t>anthropologie</a:t>
            </a:r>
            <a:r>
              <a:rPr lang="cs-CZ" sz="2400" dirty="0"/>
              <a:t>, zvláště v Československu“, </a:t>
            </a:r>
            <a:r>
              <a:rPr lang="cs-CZ" sz="2400" i="1" dirty="0" err="1"/>
              <a:t>Anthropologie</a:t>
            </a:r>
            <a:r>
              <a:rPr lang="cs-CZ" sz="2400" dirty="0"/>
              <a:t> 1:1 (1923), s. 3-8 (přednáška konaná na universitě Karlově v Praze, dne 7. října 1922)</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3445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341745" y="365125"/>
            <a:ext cx="11563928" cy="6294293"/>
          </a:xfrm>
        </p:spPr>
        <p:txBody>
          <a:bodyPr>
            <a:normAutofit lnSpcReduction="10000"/>
          </a:bodyPr>
          <a:lstStyle/>
          <a:p>
            <a:pPr marL="0" indent="0">
              <a:buNone/>
            </a:pPr>
            <a:r>
              <a:rPr lang="cs-CZ" dirty="0"/>
              <a:t>A </a:t>
            </a:r>
            <a:r>
              <a:rPr lang="cs-CZ" dirty="0" err="1"/>
              <a:t>soldier</a:t>
            </a:r>
            <a:r>
              <a:rPr lang="cs-CZ" dirty="0"/>
              <a:t> </a:t>
            </a:r>
            <a:r>
              <a:rPr lang="cs-CZ" dirty="0" err="1"/>
              <a:t>whose</a:t>
            </a:r>
            <a:r>
              <a:rPr lang="cs-CZ" dirty="0"/>
              <a:t> business </a:t>
            </a:r>
            <a:r>
              <a:rPr lang="cs-CZ" dirty="0" err="1"/>
              <a:t>is</a:t>
            </a:r>
            <a:r>
              <a:rPr lang="cs-CZ" dirty="0"/>
              <a:t> </a:t>
            </a:r>
            <a:r>
              <a:rPr lang="cs-CZ" dirty="0" err="1"/>
              <a:t>murder</a:t>
            </a:r>
            <a:r>
              <a:rPr lang="cs-CZ" dirty="0"/>
              <a:t> as a fine art, a diplomat </a:t>
            </a:r>
            <a:r>
              <a:rPr lang="cs-CZ" dirty="0" err="1"/>
              <a:t>whose</a:t>
            </a:r>
            <a:r>
              <a:rPr lang="cs-CZ" dirty="0"/>
              <a:t> </a:t>
            </a:r>
            <a:r>
              <a:rPr lang="cs-CZ" dirty="0" err="1"/>
              <a:t>calling</a:t>
            </a:r>
            <a:r>
              <a:rPr lang="cs-CZ" dirty="0"/>
              <a:t> </a:t>
            </a:r>
            <a:r>
              <a:rPr lang="cs-CZ" dirty="0" err="1"/>
              <a:t>is</a:t>
            </a:r>
            <a:r>
              <a:rPr lang="cs-CZ" dirty="0"/>
              <a:t> </a:t>
            </a:r>
            <a:r>
              <a:rPr lang="cs-CZ" dirty="0" err="1"/>
              <a:t>based</a:t>
            </a:r>
            <a:r>
              <a:rPr lang="cs-CZ" dirty="0"/>
              <a:t> on </a:t>
            </a:r>
            <a:r>
              <a:rPr lang="cs-CZ" dirty="0" err="1"/>
              <a:t>deception</a:t>
            </a:r>
            <a:r>
              <a:rPr lang="cs-CZ" dirty="0"/>
              <a:t> and </a:t>
            </a:r>
            <a:r>
              <a:rPr lang="cs-CZ" dirty="0" err="1"/>
              <a:t>secretiveness</a:t>
            </a:r>
            <a:r>
              <a:rPr lang="cs-CZ" dirty="0"/>
              <a:t>, a </a:t>
            </a:r>
            <a:r>
              <a:rPr lang="cs-CZ" dirty="0" err="1"/>
              <a:t>politician</a:t>
            </a:r>
            <a:r>
              <a:rPr lang="cs-CZ" dirty="0"/>
              <a:t> </a:t>
            </a:r>
            <a:r>
              <a:rPr lang="cs-CZ" dirty="0" err="1"/>
              <a:t>whose</a:t>
            </a:r>
            <a:r>
              <a:rPr lang="cs-CZ" dirty="0"/>
              <a:t> very </a:t>
            </a:r>
            <a:r>
              <a:rPr lang="cs-CZ" dirty="0" err="1"/>
              <a:t>life</a:t>
            </a:r>
            <a:r>
              <a:rPr lang="cs-CZ" dirty="0"/>
              <a:t> </a:t>
            </a:r>
            <a:r>
              <a:rPr lang="cs-CZ" dirty="0" err="1"/>
              <a:t>consists</a:t>
            </a:r>
            <a:r>
              <a:rPr lang="cs-CZ" dirty="0"/>
              <a:t> in </a:t>
            </a:r>
            <a:r>
              <a:rPr lang="cs-CZ" dirty="0" err="1"/>
              <a:t>compromises</a:t>
            </a:r>
            <a:r>
              <a:rPr lang="cs-CZ" dirty="0"/>
              <a:t> </a:t>
            </a:r>
            <a:r>
              <a:rPr lang="cs-CZ" dirty="0" err="1"/>
              <a:t>with</a:t>
            </a:r>
            <a:r>
              <a:rPr lang="cs-CZ" dirty="0"/>
              <a:t> his </a:t>
            </a:r>
            <a:r>
              <a:rPr lang="cs-CZ" dirty="0" err="1"/>
              <a:t>conscience</a:t>
            </a:r>
            <a:r>
              <a:rPr lang="cs-CZ" dirty="0"/>
              <a:t>, a business man </a:t>
            </a:r>
            <a:r>
              <a:rPr lang="cs-CZ" dirty="0" err="1"/>
              <a:t>whose</a:t>
            </a:r>
            <a:r>
              <a:rPr lang="cs-CZ" dirty="0"/>
              <a:t> </a:t>
            </a:r>
            <a:r>
              <a:rPr lang="cs-CZ" dirty="0" err="1"/>
              <a:t>aim</a:t>
            </a:r>
            <a:r>
              <a:rPr lang="cs-CZ" dirty="0"/>
              <a:t> </a:t>
            </a:r>
            <a:r>
              <a:rPr lang="cs-CZ" dirty="0" err="1"/>
              <a:t>is</a:t>
            </a:r>
            <a:r>
              <a:rPr lang="cs-CZ" dirty="0"/>
              <a:t> </a:t>
            </a:r>
            <a:r>
              <a:rPr lang="cs-CZ" dirty="0" err="1"/>
              <a:t>personal</a:t>
            </a:r>
            <a:r>
              <a:rPr lang="cs-CZ" dirty="0"/>
              <a:t> profit </a:t>
            </a:r>
            <a:r>
              <a:rPr lang="cs-CZ" dirty="0" err="1"/>
              <a:t>within</a:t>
            </a:r>
            <a:r>
              <a:rPr lang="cs-CZ" dirty="0"/>
              <a:t> </a:t>
            </a:r>
            <a:r>
              <a:rPr lang="cs-CZ" dirty="0" err="1"/>
              <a:t>the</a:t>
            </a:r>
            <a:r>
              <a:rPr lang="cs-CZ" dirty="0"/>
              <a:t> </a:t>
            </a:r>
            <a:r>
              <a:rPr lang="cs-CZ" dirty="0" err="1"/>
              <a:t>limits</a:t>
            </a:r>
            <a:r>
              <a:rPr lang="cs-CZ" dirty="0"/>
              <a:t> </a:t>
            </a:r>
            <a:r>
              <a:rPr lang="cs-CZ" dirty="0" err="1"/>
              <a:t>allowed</a:t>
            </a:r>
            <a:r>
              <a:rPr lang="cs-CZ" dirty="0"/>
              <a:t> by a </a:t>
            </a:r>
            <a:r>
              <a:rPr lang="cs-CZ" dirty="0" err="1"/>
              <a:t>lenient</a:t>
            </a:r>
            <a:r>
              <a:rPr lang="cs-CZ" dirty="0"/>
              <a:t> </a:t>
            </a:r>
            <a:r>
              <a:rPr lang="cs-CZ" dirty="0" err="1"/>
              <a:t>law</a:t>
            </a:r>
            <a:r>
              <a:rPr lang="cs-CZ" dirty="0"/>
              <a:t> – such </a:t>
            </a:r>
            <a:r>
              <a:rPr lang="cs-CZ" dirty="0" err="1"/>
              <a:t>may</a:t>
            </a:r>
            <a:r>
              <a:rPr lang="cs-CZ" dirty="0"/>
              <a:t> </a:t>
            </a:r>
            <a:r>
              <a:rPr lang="cs-CZ" dirty="0" err="1"/>
              <a:t>be</a:t>
            </a:r>
            <a:r>
              <a:rPr lang="cs-CZ" dirty="0"/>
              <a:t> </a:t>
            </a:r>
            <a:r>
              <a:rPr lang="cs-CZ" dirty="0" err="1"/>
              <a:t>excused</a:t>
            </a:r>
            <a:r>
              <a:rPr lang="cs-CZ" dirty="0"/>
              <a:t> </a:t>
            </a:r>
            <a:r>
              <a:rPr lang="cs-CZ" dirty="0" err="1"/>
              <a:t>if</a:t>
            </a:r>
            <a:r>
              <a:rPr lang="cs-CZ" dirty="0"/>
              <a:t> </a:t>
            </a:r>
            <a:r>
              <a:rPr lang="cs-CZ" dirty="0" err="1"/>
              <a:t>they</a:t>
            </a:r>
            <a:r>
              <a:rPr lang="cs-CZ" dirty="0"/>
              <a:t> set </a:t>
            </a:r>
            <a:r>
              <a:rPr lang="cs-CZ" dirty="0" err="1"/>
              <a:t>patriotic</a:t>
            </a:r>
            <a:r>
              <a:rPr lang="cs-CZ" dirty="0"/>
              <a:t> </a:t>
            </a:r>
            <a:r>
              <a:rPr lang="cs-CZ" dirty="0" err="1"/>
              <a:t>deception</a:t>
            </a:r>
            <a:r>
              <a:rPr lang="cs-CZ" dirty="0"/>
              <a:t> </a:t>
            </a:r>
            <a:r>
              <a:rPr lang="cs-CZ" dirty="0" err="1"/>
              <a:t>above</a:t>
            </a:r>
            <a:r>
              <a:rPr lang="cs-CZ" dirty="0"/>
              <a:t> </a:t>
            </a:r>
            <a:r>
              <a:rPr lang="cs-CZ" dirty="0" err="1"/>
              <a:t>common</a:t>
            </a:r>
            <a:r>
              <a:rPr lang="cs-CZ" dirty="0"/>
              <a:t> </a:t>
            </a:r>
            <a:r>
              <a:rPr lang="cs-CZ" dirty="0" err="1"/>
              <a:t>everyday</a:t>
            </a:r>
            <a:r>
              <a:rPr lang="cs-CZ" dirty="0"/>
              <a:t> </a:t>
            </a:r>
            <a:r>
              <a:rPr lang="cs-CZ" dirty="0" err="1"/>
              <a:t>decency</a:t>
            </a:r>
            <a:r>
              <a:rPr lang="cs-CZ" dirty="0"/>
              <a:t> and </a:t>
            </a:r>
            <a:r>
              <a:rPr lang="cs-CZ" dirty="0" err="1"/>
              <a:t>perform</a:t>
            </a:r>
            <a:r>
              <a:rPr lang="cs-CZ" dirty="0"/>
              <a:t> </a:t>
            </a:r>
            <a:r>
              <a:rPr lang="cs-CZ" dirty="0" err="1"/>
              <a:t>services</a:t>
            </a:r>
            <a:r>
              <a:rPr lang="cs-CZ" dirty="0"/>
              <a:t> as </a:t>
            </a:r>
            <a:r>
              <a:rPr lang="cs-CZ" dirty="0" err="1"/>
              <a:t>spies</a:t>
            </a:r>
            <a:r>
              <a:rPr lang="cs-CZ" dirty="0"/>
              <a:t>. […] Not so </a:t>
            </a:r>
            <a:r>
              <a:rPr lang="cs-CZ" dirty="0" err="1"/>
              <a:t>the</a:t>
            </a:r>
            <a:r>
              <a:rPr lang="cs-CZ" dirty="0"/>
              <a:t> </a:t>
            </a:r>
            <a:r>
              <a:rPr lang="cs-CZ" dirty="0" err="1"/>
              <a:t>scientist</a:t>
            </a:r>
            <a:r>
              <a:rPr lang="cs-CZ" dirty="0"/>
              <a:t>. </a:t>
            </a:r>
            <a:r>
              <a:rPr lang="cs-CZ" dirty="0" err="1"/>
              <a:t>The</a:t>
            </a:r>
            <a:r>
              <a:rPr lang="cs-CZ" dirty="0"/>
              <a:t> very </a:t>
            </a:r>
            <a:r>
              <a:rPr lang="cs-CZ" dirty="0" err="1"/>
              <a:t>essence</a:t>
            </a:r>
            <a:r>
              <a:rPr lang="cs-CZ" dirty="0"/>
              <a:t> </a:t>
            </a:r>
            <a:r>
              <a:rPr lang="cs-CZ" dirty="0" err="1"/>
              <a:t>of</a:t>
            </a:r>
            <a:r>
              <a:rPr lang="cs-CZ" dirty="0"/>
              <a:t> his </a:t>
            </a:r>
            <a:r>
              <a:rPr lang="cs-CZ" dirty="0" err="1"/>
              <a:t>life</a:t>
            </a:r>
            <a:r>
              <a:rPr lang="cs-CZ" dirty="0"/>
              <a:t> </a:t>
            </a:r>
            <a:r>
              <a:rPr lang="cs-CZ" dirty="0" err="1"/>
              <a:t>is</a:t>
            </a:r>
            <a:r>
              <a:rPr lang="cs-CZ" dirty="0"/>
              <a:t> </a:t>
            </a:r>
            <a:r>
              <a:rPr lang="cs-CZ" dirty="0" err="1"/>
              <a:t>the</a:t>
            </a:r>
            <a:r>
              <a:rPr lang="cs-CZ" dirty="0"/>
              <a:t> </a:t>
            </a:r>
            <a:r>
              <a:rPr lang="cs-CZ" dirty="0" err="1"/>
              <a:t>service</a:t>
            </a:r>
            <a:r>
              <a:rPr lang="cs-CZ" dirty="0"/>
              <a:t> </a:t>
            </a:r>
            <a:r>
              <a:rPr lang="cs-CZ" dirty="0" err="1"/>
              <a:t>of</a:t>
            </a:r>
            <a:r>
              <a:rPr lang="cs-CZ" dirty="0"/>
              <a:t> </a:t>
            </a:r>
            <a:r>
              <a:rPr lang="cs-CZ" dirty="0" err="1"/>
              <a:t>truth</a:t>
            </a:r>
            <a:r>
              <a:rPr lang="cs-CZ" dirty="0"/>
              <a:t>. </a:t>
            </a:r>
            <a:r>
              <a:rPr lang="cs-CZ" dirty="0" err="1"/>
              <a:t>We</a:t>
            </a:r>
            <a:r>
              <a:rPr lang="cs-CZ" dirty="0"/>
              <a:t> </a:t>
            </a:r>
            <a:r>
              <a:rPr lang="cs-CZ" dirty="0" err="1"/>
              <a:t>all</a:t>
            </a:r>
            <a:r>
              <a:rPr lang="cs-CZ" dirty="0"/>
              <a:t> </a:t>
            </a:r>
            <a:r>
              <a:rPr lang="cs-CZ" dirty="0" err="1"/>
              <a:t>know</a:t>
            </a:r>
            <a:r>
              <a:rPr lang="cs-CZ" dirty="0"/>
              <a:t> </a:t>
            </a:r>
            <a:r>
              <a:rPr lang="cs-CZ" dirty="0" err="1"/>
              <a:t>scientists</a:t>
            </a:r>
            <a:r>
              <a:rPr lang="cs-CZ" dirty="0"/>
              <a:t> </a:t>
            </a:r>
            <a:r>
              <a:rPr lang="cs-CZ" dirty="0" err="1"/>
              <a:t>who</a:t>
            </a:r>
            <a:r>
              <a:rPr lang="cs-CZ" dirty="0"/>
              <a:t> in </a:t>
            </a:r>
            <a:r>
              <a:rPr lang="cs-CZ" dirty="0" err="1"/>
              <a:t>private</a:t>
            </a:r>
            <a:r>
              <a:rPr lang="cs-CZ" dirty="0"/>
              <a:t> </a:t>
            </a:r>
            <a:r>
              <a:rPr lang="cs-CZ" dirty="0" err="1"/>
              <a:t>life</a:t>
            </a:r>
            <a:r>
              <a:rPr lang="cs-CZ" dirty="0"/>
              <a:t> do not </a:t>
            </a:r>
            <a:r>
              <a:rPr lang="cs-CZ" dirty="0" err="1"/>
              <a:t>come</a:t>
            </a:r>
            <a:r>
              <a:rPr lang="cs-CZ" dirty="0"/>
              <a:t> up to </a:t>
            </a:r>
            <a:r>
              <a:rPr lang="cs-CZ" dirty="0" err="1"/>
              <a:t>the</a:t>
            </a:r>
            <a:r>
              <a:rPr lang="cs-CZ" dirty="0"/>
              <a:t> standard </a:t>
            </a:r>
            <a:r>
              <a:rPr lang="cs-CZ" dirty="0" err="1"/>
              <a:t>of</a:t>
            </a:r>
            <a:r>
              <a:rPr lang="cs-CZ" dirty="0"/>
              <a:t> </a:t>
            </a:r>
            <a:r>
              <a:rPr lang="cs-CZ" dirty="0" err="1"/>
              <a:t>truthfulness</a:t>
            </a:r>
            <a:r>
              <a:rPr lang="cs-CZ" dirty="0"/>
              <a:t>, but </a:t>
            </a:r>
            <a:r>
              <a:rPr lang="cs-CZ" dirty="0" err="1"/>
              <a:t>who</a:t>
            </a:r>
            <a:r>
              <a:rPr lang="cs-CZ" dirty="0"/>
              <a:t>, </a:t>
            </a:r>
            <a:r>
              <a:rPr lang="cs-CZ" dirty="0" err="1"/>
              <a:t>nevertheless</a:t>
            </a:r>
            <a:r>
              <a:rPr lang="cs-CZ" dirty="0"/>
              <a:t>, </a:t>
            </a:r>
            <a:r>
              <a:rPr lang="cs-CZ" dirty="0" err="1"/>
              <a:t>would</a:t>
            </a:r>
            <a:r>
              <a:rPr lang="cs-CZ" dirty="0"/>
              <a:t> not </a:t>
            </a:r>
            <a:r>
              <a:rPr lang="cs-CZ" dirty="0" err="1"/>
              <a:t>consciously</a:t>
            </a:r>
            <a:r>
              <a:rPr lang="cs-CZ" dirty="0"/>
              <a:t> </a:t>
            </a:r>
            <a:r>
              <a:rPr lang="cs-CZ" dirty="0" err="1"/>
              <a:t>falsify</a:t>
            </a:r>
            <a:r>
              <a:rPr lang="cs-CZ" dirty="0"/>
              <a:t> </a:t>
            </a:r>
            <a:r>
              <a:rPr lang="cs-CZ" dirty="0" err="1"/>
              <a:t>the</a:t>
            </a:r>
            <a:r>
              <a:rPr lang="cs-CZ" dirty="0"/>
              <a:t> </a:t>
            </a:r>
            <a:r>
              <a:rPr lang="cs-CZ" dirty="0" err="1"/>
              <a:t>results</a:t>
            </a:r>
            <a:r>
              <a:rPr lang="cs-CZ" dirty="0"/>
              <a:t> </a:t>
            </a:r>
            <a:r>
              <a:rPr lang="cs-CZ" dirty="0" err="1"/>
              <a:t>of</a:t>
            </a:r>
            <a:r>
              <a:rPr lang="cs-CZ" dirty="0"/>
              <a:t> </a:t>
            </a:r>
            <a:r>
              <a:rPr lang="cs-CZ" dirty="0" err="1"/>
              <a:t>their</a:t>
            </a:r>
            <a:r>
              <a:rPr lang="cs-CZ" dirty="0"/>
              <a:t> </a:t>
            </a:r>
            <a:r>
              <a:rPr lang="cs-CZ" dirty="0" err="1"/>
              <a:t>researches</a:t>
            </a:r>
            <a:r>
              <a:rPr lang="cs-CZ" dirty="0"/>
              <a:t>. […] A person, </a:t>
            </a:r>
            <a:r>
              <a:rPr lang="cs-CZ" dirty="0" err="1"/>
              <a:t>however</a:t>
            </a:r>
            <a:r>
              <a:rPr lang="cs-CZ" dirty="0"/>
              <a:t>, </a:t>
            </a:r>
            <a:r>
              <a:rPr lang="cs-CZ" dirty="0" err="1"/>
              <a:t>who</a:t>
            </a:r>
            <a:r>
              <a:rPr lang="cs-CZ" dirty="0"/>
              <a:t> </a:t>
            </a:r>
            <a:r>
              <a:rPr lang="cs-CZ" dirty="0" err="1"/>
              <a:t>uses</a:t>
            </a:r>
            <a:r>
              <a:rPr lang="cs-CZ" dirty="0"/>
              <a:t> science as a </a:t>
            </a:r>
            <a:r>
              <a:rPr lang="cs-CZ" dirty="0" err="1"/>
              <a:t>cover</a:t>
            </a:r>
            <a:r>
              <a:rPr lang="cs-CZ" dirty="0"/>
              <a:t> </a:t>
            </a:r>
            <a:r>
              <a:rPr lang="cs-CZ" dirty="0" err="1"/>
              <a:t>for</a:t>
            </a:r>
            <a:r>
              <a:rPr lang="cs-CZ" dirty="0"/>
              <a:t> </a:t>
            </a:r>
            <a:r>
              <a:rPr lang="cs-CZ" dirty="0" err="1"/>
              <a:t>political</a:t>
            </a:r>
            <a:r>
              <a:rPr lang="cs-CZ" dirty="0"/>
              <a:t> </a:t>
            </a:r>
            <a:r>
              <a:rPr lang="cs-CZ" dirty="0" err="1"/>
              <a:t>spying</a:t>
            </a:r>
            <a:r>
              <a:rPr lang="cs-CZ" dirty="0"/>
              <a:t>, </a:t>
            </a:r>
            <a:r>
              <a:rPr lang="cs-CZ" dirty="0" err="1"/>
              <a:t>who</a:t>
            </a:r>
            <a:r>
              <a:rPr lang="cs-CZ" dirty="0"/>
              <a:t> </a:t>
            </a:r>
            <a:r>
              <a:rPr lang="cs-CZ" dirty="0" err="1"/>
              <a:t>demeans</a:t>
            </a:r>
            <a:r>
              <a:rPr lang="cs-CZ" dirty="0"/>
              <a:t> </a:t>
            </a:r>
            <a:r>
              <a:rPr lang="cs-CZ" dirty="0" err="1"/>
              <a:t>himself</a:t>
            </a:r>
            <a:r>
              <a:rPr lang="cs-CZ" dirty="0"/>
              <a:t> to </a:t>
            </a:r>
            <a:r>
              <a:rPr lang="cs-CZ" dirty="0" err="1"/>
              <a:t>pose</a:t>
            </a:r>
            <a:r>
              <a:rPr lang="cs-CZ" dirty="0"/>
              <a:t> </a:t>
            </a:r>
            <a:r>
              <a:rPr lang="cs-CZ" dirty="0" err="1"/>
              <a:t>before</a:t>
            </a:r>
            <a:r>
              <a:rPr lang="cs-CZ" dirty="0"/>
              <a:t> a </a:t>
            </a:r>
            <a:r>
              <a:rPr lang="cs-CZ" dirty="0" err="1"/>
              <a:t>foreign</a:t>
            </a:r>
            <a:r>
              <a:rPr lang="cs-CZ" dirty="0"/>
              <a:t> </a:t>
            </a:r>
            <a:r>
              <a:rPr lang="cs-CZ" dirty="0" err="1"/>
              <a:t>government</a:t>
            </a:r>
            <a:r>
              <a:rPr lang="cs-CZ" dirty="0"/>
              <a:t> as </a:t>
            </a:r>
            <a:r>
              <a:rPr lang="cs-CZ" dirty="0" err="1"/>
              <a:t>an</a:t>
            </a:r>
            <a:r>
              <a:rPr lang="cs-CZ" dirty="0"/>
              <a:t> </a:t>
            </a:r>
            <a:r>
              <a:rPr lang="cs-CZ" dirty="0" err="1"/>
              <a:t>investigator</a:t>
            </a:r>
            <a:r>
              <a:rPr lang="cs-CZ" dirty="0"/>
              <a:t> and </a:t>
            </a:r>
            <a:r>
              <a:rPr lang="cs-CZ" dirty="0" err="1"/>
              <a:t>asks</a:t>
            </a:r>
            <a:r>
              <a:rPr lang="cs-CZ" dirty="0"/>
              <a:t> </a:t>
            </a:r>
            <a:r>
              <a:rPr lang="cs-CZ" dirty="0" err="1"/>
              <a:t>for</a:t>
            </a:r>
            <a:r>
              <a:rPr lang="cs-CZ" dirty="0"/>
              <a:t> </a:t>
            </a:r>
            <a:r>
              <a:rPr lang="cs-CZ" dirty="0" err="1"/>
              <a:t>assistance</a:t>
            </a:r>
            <a:r>
              <a:rPr lang="cs-CZ" dirty="0"/>
              <a:t> in his </a:t>
            </a:r>
            <a:r>
              <a:rPr lang="cs-CZ" dirty="0" err="1"/>
              <a:t>alleged</a:t>
            </a:r>
            <a:r>
              <a:rPr lang="cs-CZ" dirty="0"/>
              <a:t> </a:t>
            </a:r>
            <a:r>
              <a:rPr lang="cs-CZ" dirty="0" err="1"/>
              <a:t>researches</a:t>
            </a:r>
            <a:r>
              <a:rPr lang="cs-CZ" dirty="0"/>
              <a:t> in </a:t>
            </a:r>
            <a:r>
              <a:rPr lang="cs-CZ" dirty="0" err="1"/>
              <a:t>order</a:t>
            </a:r>
            <a:r>
              <a:rPr lang="cs-CZ" dirty="0"/>
              <a:t> to </a:t>
            </a:r>
            <a:r>
              <a:rPr lang="cs-CZ" dirty="0" err="1"/>
              <a:t>carry</a:t>
            </a:r>
            <a:r>
              <a:rPr lang="cs-CZ" dirty="0"/>
              <a:t> on, </a:t>
            </a:r>
            <a:r>
              <a:rPr lang="cs-CZ" dirty="0" err="1"/>
              <a:t>under</a:t>
            </a:r>
            <a:r>
              <a:rPr lang="cs-CZ" dirty="0"/>
              <a:t> </a:t>
            </a:r>
            <a:r>
              <a:rPr lang="cs-CZ" dirty="0" err="1"/>
              <a:t>this</a:t>
            </a:r>
            <a:r>
              <a:rPr lang="cs-CZ" dirty="0"/>
              <a:t> </a:t>
            </a:r>
            <a:r>
              <a:rPr lang="cs-CZ" dirty="0" err="1"/>
              <a:t>cloak</a:t>
            </a:r>
            <a:r>
              <a:rPr lang="cs-CZ" dirty="0"/>
              <a:t>, his </a:t>
            </a:r>
            <a:r>
              <a:rPr lang="cs-CZ" dirty="0" err="1"/>
              <a:t>political</a:t>
            </a:r>
            <a:r>
              <a:rPr lang="cs-CZ" dirty="0"/>
              <a:t> </a:t>
            </a:r>
            <a:r>
              <a:rPr lang="cs-CZ" dirty="0" err="1"/>
              <a:t>machinations</a:t>
            </a:r>
            <a:r>
              <a:rPr lang="cs-CZ" dirty="0"/>
              <a:t>, </a:t>
            </a:r>
            <a:r>
              <a:rPr lang="cs-CZ" dirty="0" err="1"/>
              <a:t>prostitutes</a:t>
            </a:r>
            <a:r>
              <a:rPr lang="cs-CZ" dirty="0"/>
              <a:t> science in </a:t>
            </a:r>
            <a:r>
              <a:rPr lang="cs-CZ" dirty="0" err="1"/>
              <a:t>an</a:t>
            </a:r>
            <a:r>
              <a:rPr lang="cs-CZ" dirty="0"/>
              <a:t> </a:t>
            </a:r>
            <a:r>
              <a:rPr lang="cs-CZ" dirty="0" err="1"/>
              <a:t>unpardonable</a:t>
            </a:r>
            <a:r>
              <a:rPr lang="cs-CZ" dirty="0"/>
              <a:t> </a:t>
            </a:r>
            <a:r>
              <a:rPr lang="cs-CZ" dirty="0" err="1"/>
              <a:t>way</a:t>
            </a:r>
            <a:r>
              <a:rPr lang="cs-CZ" dirty="0"/>
              <a:t> and </a:t>
            </a:r>
            <a:r>
              <a:rPr lang="cs-CZ" dirty="0" err="1"/>
              <a:t>forfeits</a:t>
            </a:r>
            <a:r>
              <a:rPr lang="cs-CZ" dirty="0"/>
              <a:t> </a:t>
            </a:r>
            <a:r>
              <a:rPr lang="cs-CZ" dirty="0" err="1"/>
              <a:t>the</a:t>
            </a:r>
            <a:r>
              <a:rPr lang="cs-CZ" dirty="0"/>
              <a:t> </a:t>
            </a:r>
            <a:r>
              <a:rPr lang="cs-CZ" dirty="0" err="1"/>
              <a:t>right</a:t>
            </a:r>
            <a:r>
              <a:rPr lang="cs-CZ" dirty="0"/>
              <a:t> to </a:t>
            </a:r>
            <a:r>
              <a:rPr lang="cs-CZ" dirty="0" err="1"/>
              <a:t>be</a:t>
            </a:r>
            <a:r>
              <a:rPr lang="cs-CZ" dirty="0"/>
              <a:t> </a:t>
            </a:r>
            <a:r>
              <a:rPr lang="cs-CZ" dirty="0" err="1"/>
              <a:t>classed</a:t>
            </a:r>
            <a:r>
              <a:rPr lang="cs-CZ" dirty="0"/>
              <a:t> as a </a:t>
            </a:r>
            <a:r>
              <a:rPr lang="cs-CZ" dirty="0" err="1"/>
              <a:t>scientist</a:t>
            </a:r>
            <a:r>
              <a:rPr lang="cs-CZ" dirty="0"/>
              <a:t>. </a:t>
            </a:r>
          </a:p>
          <a:p>
            <a:pPr marL="0" indent="0">
              <a:buNone/>
            </a:pPr>
            <a:endParaRPr lang="cs-CZ" dirty="0"/>
          </a:p>
          <a:p>
            <a:pPr marL="0" indent="0">
              <a:buNone/>
            </a:pPr>
            <a:r>
              <a:rPr lang="cs-CZ" sz="2400" dirty="0"/>
              <a:t>(Franz Boas, “</a:t>
            </a:r>
            <a:r>
              <a:rPr lang="cs-CZ" sz="2400" dirty="0" err="1"/>
              <a:t>Scientists</a:t>
            </a:r>
            <a:r>
              <a:rPr lang="cs-CZ" sz="2400" dirty="0"/>
              <a:t> as </a:t>
            </a:r>
            <a:r>
              <a:rPr lang="cs-CZ" sz="2400" dirty="0" err="1"/>
              <a:t>Spies</a:t>
            </a:r>
            <a:r>
              <a:rPr lang="cs-CZ" sz="2400" dirty="0"/>
              <a:t>”, </a:t>
            </a:r>
            <a:r>
              <a:rPr lang="cs-CZ" sz="2400" i="1" dirty="0" err="1"/>
              <a:t>The</a:t>
            </a:r>
            <a:r>
              <a:rPr lang="cs-CZ" sz="2400" i="1" dirty="0"/>
              <a:t> </a:t>
            </a:r>
            <a:r>
              <a:rPr lang="cs-CZ" sz="2400" i="1" dirty="0" err="1"/>
              <a:t>Nation</a:t>
            </a:r>
            <a:r>
              <a:rPr lang="cs-CZ" sz="2400" dirty="0"/>
              <a:t>, 20-XII-1919)</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4667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267855" y="249382"/>
            <a:ext cx="11406909" cy="5927581"/>
          </a:xfrm>
        </p:spPr>
        <p:txBody>
          <a:bodyPr/>
          <a:lstStyle/>
          <a:p>
            <a:pPr marL="0" indent="0">
              <a:buNone/>
            </a:pPr>
            <a:r>
              <a:rPr lang="cs-CZ" dirty="0" err="1"/>
              <a:t>From</a:t>
            </a:r>
            <a:r>
              <a:rPr lang="cs-CZ" dirty="0"/>
              <a:t> </a:t>
            </a:r>
            <a:r>
              <a:rPr lang="cs-CZ" dirty="0" err="1"/>
              <a:t>now</a:t>
            </a:r>
            <a:r>
              <a:rPr lang="cs-CZ" dirty="0"/>
              <a:t> on </a:t>
            </a:r>
            <a:r>
              <a:rPr lang="cs-CZ" dirty="0" err="1"/>
              <a:t>evolution</a:t>
            </a:r>
            <a:r>
              <a:rPr lang="cs-CZ" dirty="0"/>
              <a:t> </a:t>
            </a:r>
            <a:r>
              <a:rPr lang="cs-CZ" dirty="0" err="1"/>
              <a:t>will</a:t>
            </a:r>
            <a:r>
              <a:rPr lang="cs-CZ" dirty="0"/>
              <a:t> no </a:t>
            </a:r>
            <a:r>
              <a:rPr lang="cs-CZ" dirty="0" err="1"/>
              <a:t>longer</a:t>
            </a:r>
            <a:r>
              <a:rPr lang="cs-CZ" dirty="0"/>
              <a:t> </a:t>
            </a:r>
            <a:r>
              <a:rPr lang="cs-CZ" dirty="0" err="1"/>
              <a:t>be</a:t>
            </a:r>
            <a:r>
              <a:rPr lang="cs-CZ" dirty="0"/>
              <a:t> </a:t>
            </a:r>
            <a:r>
              <a:rPr lang="cs-CZ" dirty="0" err="1"/>
              <a:t>left</a:t>
            </a:r>
            <a:r>
              <a:rPr lang="cs-CZ" dirty="0"/>
              <a:t> </a:t>
            </a:r>
            <a:r>
              <a:rPr lang="cs-CZ" dirty="0" err="1"/>
              <a:t>entirely</a:t>
            </a:r>
            <a:r>
              <a:rPr lang="cs-CZ" dirty="0"/>
              <a:t> to </a:t>
            </a:r>
            <a:r>
              <a:rPr lang="cs-CZ" dirty="0" err="1"/>
              <a:t>nature</a:t>
            </a:r>
            <a:r>
              <a:rPr lang="cs-CZ" dirty="0"/>
              <a:t>, but </a:t>
            </a:r>
            <a:r>
              <a:rPr lang="cs-CZ" dirty="0" err="1"/>
              <a:t>will</a:t>
            </a:r>
            <a:r>
              <a:rPr lang="cs-CZ" dirty="0"/>
              <a:t> </a:t>
            </a:r>
            <a:r>
              <a:rPr lang="cs-CZ" dirty="0" err="1"/>
              <a:t>be</a:t>
            </a:r>
            <a:r>
              <a:rPr lang="cs-CZ" dirty="0"/>
              <a:t> </a:t>
            </a:r>
            <a:r>
              <a:rPr lang="cs-CZ" dirty="0" err="1"/>
              <a:t>assisted</a:t>
            </a:r>
            <a:r>
              <a:rPr lang="cs-CZ" dirty="0"/>
              <a:t> … and </a:t>
            </a:r>
            <a:r>
              <a:rPr lang="cs-CZ" dirty="0" err="1"/>
              <a:t>even</a:t>
            </a:r>
            <a:r>
              <a:rPr lang="cs-CZ" dirty="0"/>
              <a:t> </a:t>
            </a:r>
            <a:r>
              <a:rPr lang="cs-CZ" dirty="0" err="1"/>
              <a:t>regulated</a:t>
            </a:r>
            <a:r>
              <a:rPr lang="cs-CZ" dirty="0"/>
              <a:t> by man </a:t>
            </a:r>
            <a:r>
              <a:rPr lang="cs-CZ" dirty="0" err="1"/>
              <a:t>himself</a:t>
            </a:r>
            <a:r>
              <a:rPr lang="cs-CZ" dirty="0"/>
              <a:t>. </a:t>
            </a:r>
            <a:r>
              <a:rPr lang="cs-CZ" dirty="0" err="1"/>
              <a:t>This</a:t>
            </a:r>
            <a:r>
              <a:rPr lang="cs-CZ" dirty="0"/>
              <a:t> </a:t>
            </a:r>
            <a:r>
              <a:rPr lang="cs-CZ" dirty="0" err="1"/>
              <a:t>is</a:t>
            </a:r>
            <a:r>
              <a:rPr lang="cs-CZ" dirty="0"/>
              <a:t> </a:t>
            </a:r>
            <a:r>
              <a:rPr lang="cs-CZ" dirty="0" err="1"/>
              <a:t>into</a:t>
            </a:r>
            <a:r>
              <a:rPr lang="cs-CZ" dirty="0"/>
              <a:t> </a:t>
            </a:r>
            <a:r>
              <a:rPr lang="cs-CZ" dirty="0" err="1"/>
              <a:t>what</a:t>
            </a:r>
            <a:r>
              <a:rPr lang="cs-CZ" dirty="0"/>
              <a:t> </a:t>
            </a:r>
            <a:r>
              <a:rPr lang="cs-CZ" dirty="0" err="1"/>
              <a:t>we</a:t>
            </a:r>
            <a:r>
              <a:rPr lang="cs-CZ" dirty="0"/>
              <a:t> are </a:t>
            </a:r>
            <a:r>
              <a:rPr lang="cs-CZ" dirty="0" err="1"/>
              <a:t>coming</a:t>
            </a:r>
            <a:r>
              <a:rPr lang="cs-CZ" dirty="0"/>
              <a:t>, and I </a:t>
            </a:r>
            <a:r>
              <a:rPr lang="cs-CZ" dirty="0" err="1"/>
              <a:t>think</a:t>
            </a:r>
            <a:r>
              <a:rPr lang="cs-CZ" dirty="0"/>
              <a:t> </a:t>
            </a:r>
            <a:r>
              <a:rPr lang="cs-CZ" dirty="0" err="1"/>
              <a:t>it</a:t>
            </a:r>
            <a:r>
              <a:rPr lang="cs-CZ" dirty="0"/>
              <a:t> </a:t>
            </a:r>
            <a:r>
              <a:rPr lang="cs-CZ" dirty="0" err="1"/>
              <a:t>will</a:t>
            </a:r>
            <a:r>
              <a:rPr lang="cs-CZ" dirty="0"/>
              <a:t> </a:t>
            </a:r>
            <a:r>
              <a:rPr lang="cs-CZ" dirty="0" err="1"/>
              <a:t>be</a:t>
            </a:r>
            <a:r>
              <a:rPr lang="cs-CZ" dirty="0"/>
              <a:t> </a:t>
            </a:r>
            <a:r>
              <a:rPr lang="cs-CZ" dirty="0" err="1"/>
              <a:t>one</a:t>
            </a:r>
            <a:r>
              <a:rPr lang="cs-CZ" dirty="0"/>
              <a:t> </a:t>
            </a:r>
            <a:r>
              <a:rPr lang="cs-CZ" dirty="0" err="1"/>
              <a:t>of</a:t>
            </a:r>
            <a:r>
              <a:rPr lang="cs-CZ" dirty="0"/>
              <a:t> </a:t>
            </a:r>
            <a:r>
              <a:rPr lang="cs-CZ" dirty="0" err="1"/>
              <a:t>the</a:t>
            </a:r>
            <a:r>
              <a:rPr lang="cs-CZ" dirty="0"/>
              <a:t> </a:t>
            </a:r>
            <a:r>
              <a:rPr lang="cs-CZ" dirty="0" err="1"/>
              <a:t>greatest</a:t>
            </a:r>
            <a:r>
              <a:rPr lang="cs-CZ" dirty="0"/>
              <a:t> </a:t>
            </a:r>
            <a:r>
              <a:rPr lang="cs-CZ" dirty="0" err="1"/>
              <a:t>manifestations</a:t>
            </a:r>
            <a:r>
              <a:rPr lang="cs-CZ" dirty="0"/>
              <a:t> </a:t>
            </a:r>
            <a:r>
              <a:rPr lang="cs-CZ" dirty="0" err="1"/>
              <a:t>of</a:t>
            </a:r>
            <a:r>
              <a:rPr lang="cs-CZ" dirty="0"/>
              <a:t> humanity—</a:t>
            </a:r>
            <a:r>
              <a:rPr lang="cs-CZ" dirty="0" err="1"/>
              <a:t>the</a:t>
            </a:r>
            <a:r>
              <a:rPr lang="cs-CZ" dirty="0"/>
              <a:t> </a:t>
            </a:r>
            <a:r>
              <a:rPr lang="cs-CZ" dirty="0" err="1"/>
              <a:t>fact</a:t>
            </a:r>
            <a:r>
              <a:rPr lang="cs-CZ" dirty="0"/>
              <a:t> </a:t>
            </a:r>
            <a:r>
              <a:rPr lang="cs-CZ" dirty="0" err="1"/>
              <a:t>of</a:t>
            </a:r>
            <a:r>
              <a:rPr lang="cs-CZ" dirty="0"/>
              <a:t> </a:t>
            </a:r>
            <a:r>
              <a:rPr lang="cs-CZ" dirty="0" err="1"/>
              <a:t>assisting</a:t>
            </a:r>
            <a:r>
              <a:rPr lang="cs-CZ" dirty="0"/>
              <a:t> </a:t>
            </a:r>
            <a:r>
              <a:rPr lang="cs-CZ" dirty="0" err="1"/>
              <a:t>intelligently</a:t>
            </a:r>
            <a:r>
              <a:rPr lang="cs-CZ" dirty="0"/>
              <a:t> in </a:t>
            </a:r>
            <a:r>
              <a:rPr lang="cs-CZ" dirty="0" err="1"/>
              <a:t>its</a:t>
            </a:r>
            <a:r>
              <a:rPr lang="cs-CZ" dirty="0"/>
              <a:t> </a:t>
            </a:r>
            <a:r>
              <a:rPr lang="cs-CZ" dirty="0" err="1"/>
              <a:t>own</a:t>
            </a:r>
            <a:r>
              <a:rPr lang="cs-CZ" dirty="0"/>
              <a:t> </a:t>
            </a:r>
            <a:r>
              <a:rPr lang="cs-CZ" dirty="0" err="1"/>
              <a:t>evolution</a:t>
            </a:r>
            <a:r>
              <a:rPr lang="cs-CZ" dirty="0"/>
              <a:t> </a:t>
            </a:r>
            <a:r>
              <a:rPr lang="cs-CZ" dirty="0" err="1"/>
              <a:t>along</a:t>
            </a:r>
            <a:r>
              <a:rPr lang="cs-CZ" dirty="0"/>
              <a:t> </a:t>
            </a:r>
            <a:r>
              <a:rPr lang="cs-CZ" dirty="0" err="1"/>
              <a:t>the</a:t>
            </a:r>
            <a:r>
              <a:rPr lang="cs-CZ" dirty="0"/>
              <a:t> </a:t>
            </a:r>
            <a:r>
              <a:rPr lang="cs-CZ" dirty="0" err="1"/>
              <a:t>right</a:t>
            </a:r>
            <a:r>
              <a:rPr lang="cs-CZ" dirty="0"/>
              <a:t> lines, and </a:t>
            </a:r>
            <a:r>
              <a:rPr lang="cs-CZ" dirty="0" err="1"/>
              <a:t>thereby</a:t>
            </a:r>
            <a:r>
              <a:rPr lang="cs-CZ" dirty="0"/>
              <a:t> </a:t>
            </a:r>
            <a:r>
              <a:rPr lang="cs-CZ" dirty="0" err="1"/>
              <a:t>doing</a:t>
            </a:r>
            <a:r>
              <a:rPr lang="cs-CZ" dirty="0"/>
              <a:t> </a:t>
            </a:r>
            <a:r>
              <a:rPr lang="cs-CZ" dirty="0" err="1"/>
              <a:t>away</a:t>
            </a:r>
            <a:r>
              <a:rPr lang="cs-CZ" dirty="0"/>
              <a:t> </a:t>
            </a:r>
            <a:r>
              <a:rPr lang="cs-CZ" dirty="0" err="1"/>
              <a:t>with</a:t>
            </a:r>
            <a:r>
              <a:rPr lang="cs-CZ" dirty="0"/>
              <a:t> </a:t>
            </a:r>
            <a:r>
              <a:rPr lang="cs-CZ" dirty="0" err="1"/>
              <a:t>the</a:t>
            </a:r>
            <a:r>
              <a:rPr lang="cs-CZ" dirty="0"/>
              <a:t> </a:t>
            </a:r>
            <a:r>
              <a:rPr lang="cs-CZ" dirty="0" err="1"/>
              <a:t>immense</a:t>
            </a:r>
            <a:r>
              <a:rPr lang="cs-CZ" dirty="0"/>
              <a:t> </a:t>
            </a:r>
            <a:r>
              <a:rPr lang="cs-CZ" dirty="0" err="1"/>
              <a:t>waste</a:t>
            </a:r>
            <a:r>
              <a:rPr lang="cs-CZ" dirty="0"/>
              <a:t> </a:t>
            </a:r>
            <a:r>
              <a:rPr lang="cs-CZ" dirty="0" err="1"/>
              <a:t>which</a:t>
            </a:r>
            <a:r>
              <a:rPr lang="cs-CZ" dirty="0"/>
              <a:t> </a:t>
            </a:r>
            <a:r>
              <a:rPr lang="cs-CZ" dirty="0" err="1"/>
              <a:t>would</a:t>
            </a:r>
            <a:r>
              <a:rPr lang="cs-CZ" dirty="0"/>
              <a:t> </a:t>
            </a:r>
            <a:r>
              <a:rPr lang="cs-CZ" dirty="0" err="1"/>
              <a:t>otherwise</a:t>
            </a:r>
            <a:r>
              <a:rPr lang="cs-CZ" dirty="0"/>
              <a:t> </a:t>
            </a:r>
            <a:r>
              <a:rPr lang="cs-CZ" dirty="0" err="1"/>
              <a:t>happen</a:t>
            </a:r>
            <a:r>
              <a:rPr lang="cs-CZ" dirty="0"/>
              <a:t>…. </a:t>
            </a:r>
            <a:r>
              <a:rPr lang="cs-CZ" dirty="0" err="1"/>
              <a:t>This</a:t>
            </a:r>
            <a:r>
              <a:rPr lang="cs-CZ" dirty="0"/>
              <a:t> </a:t>
            </a:r>
            <a:r>
              <a:rPr lang="cs-CZ" dirty="0" err="1"/>
              <a:t>particular</a:t>
            </a:r>
            <a:r>
              <a:rPr lang="cs-CZ" dirty="0"/>
              <a:t> line </a:t>
            </a:r>
            <a:r>
              <a:rPr lang="cs-CZ" dirty="0" err="1"/>
              <a:t>of</a:t>
            </a:r>
            <a:r>
              <a:rPr lang="cs-CZ" dirty="0"/>
              <a:t> </a:t>
            </a:r>
            <a:r>
              <a:rPr lang="cs-CZ" dirty="0" err="1"/>
              <a:t>activity</a:t>
            </a:r>
            <a:r>
              <a:rPr lang="cs-CZ" dirty="0"/>
              <a:t> </a:t>
            </a:r>
            <a:r>
              <a:rPr lang="cs-CZ" dirty="0" err="1"/>
              <a:t>is</a:t>
            </a:r>
            <a:r>
              <a:rPr lang="cs-CZ" dirty="0"/>
              <a:t> </a:t>
            </a:r>
            <a:r>
              <a:rPr lang="cs-CZ" dirty="0" err="1"/>
              <a:t>known</a:t>
            </a:r>
            <a:r>
              <a:rPr lang="cs-CZ" dirty="0"/>
              <a:t> to-</a:t>
            </a:r>
            <a:r>
              <a:rPr lang="cs-CZ" dirty="0" err="1"/>
              <a:t>day</a:t>
            </a:r>
            <a:r>
              <a:rPr lang="cs-CZ" dirty="0"/>
              <a:t> </a:t>
            </a:r>
            <a:r>
              <a:rPr lang="cs-CZ" dirty="0" err="1"/>
              <a:t>under</a:t>
            </a:r>
            <a:r>
              <a:rPr lang="cs-CZ" dirty="0"/>
              <a:t> </a:t>
            </a:r>
            <a:r>
              <a:rPr lang="cs-CZ" dirty="0" err="1"/>
              <a:t>the</a:t>
            </a:r>
            <a:r>
              <a:rPr lang="cs-CZ" dirty="0"/>
              <a:t> </a:t>
            </a:r>
            <a:r>
              <a:rPr lang="cs-CZ" dirty="0" err="1"/>
              <a:t>name</a:t>
            </a:r>
            <a:r>
              <a:rPr lang="cs-CZ" dirty="0"/>
              <a:t> </a:t>
            </a:r>
            <a:r>
              <a:rPr lang="cs-CZ" dirty="0" err="1"/>
              <a:t>Eugenics</a:t>
            </a:r>
            <a:r>
              <a:rPr lang="cs-CZ" dirty="0"/>
              <a:t> … [</a:t>
            </a:r>
            <a:r>
              <a:rPr lang="cs-CZ" dirty="0" err="1"/>
              <a:t>which</a:t>
            </a:r>
            <a:r>
              <a:rPr lang="cs-CZ" dirty="0"/>
              <a:t>] </a:t>
            </a:r>
            <a:r>
              <a:rPr lang="cs-CZ" dirty="0" err="1"/>
              <a:t>is</a:t>
            </a:r>
            <a:r>
              <a:rPr lang="cs-CZ" dirty="0"/>
              <a:t> </a:t>
            </a:r>
            <a:r>
              <a:rPr lang="cs-CZ" dirty="0" err="1"/>
              <a:t>merely</a:t>
            </a:r>
            <a:r>
              <a:rPr lang="cs-CZ" dirty="0"/>
              <a:t> </a:t>
            </a:r>
            <a:r>
              <a:rPr lang="cs-CZ" dirty="0" err="1"/>
              <a:t>applied</a:t>
            </a:r>
            <a:r>
              <a:rPr lang="cs-CZ" dirty="0"/>
              <a:t> </a:t>
            </a:r>
            <a:r>
              <a:rPr lang="cs-CZ" dirty="0" err="1"/>
              <a:t>anthropological</a:t>
            </a:r>
            <a:r>
              <a:rPr lang="cs-CZ" dirty="0"/>
              <a:t> and </a:t>
            </a:r>
            <a:r>
              <a:rPr lang="cs-CZ" dirty="0" err="1"/>
              <a:t>medical</a:t>
            </a:r>
            <a:r>
              <a:rPr lang="cs-CZ" dirty="0"/>
              <a:t> science—</a:t>
            </a:r>
            <a:r>
              <a:rPr lang="cs-CZ" dirty="0" err="1"/>
              <a:t>applied</a:t>
            </a:r>
            <a:r>
              <a:rPr lang="cs-CZ" dirty="0"/>
              <a:t> </a:t>
            </a:r>
            <a:r>
              <a:rPr lang="cs-CZ" dirty="0" err="1"/>
              <a:t>for</a:t>
            </a:r>
            <a:r>
              <a:rPr lang="cs-CZ" dirty="0"/>
              <a:t> </a:t>
            </a:r>
            <a:r>
              <a:rPr lang="cs-CZ" dirty="0" err="1"/>
              <a:t>the</a:t>
            </a:r>
            <a:r>
              <a:rPr lang="cs-CZ" dirty="0"/>
              <a:t> benefit </a:t>
            </a:r>
            <a:r>
              <a:rPr lang="cs-CZ" dirty="0" err="1"/>
              <a:t>of</a:t>
            </a:r>
            <a:r>
              <a:rPr lang="cs-CZ" dirty="0"/>
              <a:t> </a:t>
            </a:r>
            <a:r>
              <a:rPr lang="cs-CZ" dirty="0" err="1"/>
              <a:t>mankind</a:t>
            </a:r>
            <a:r>
              <a:rPr lang="cs-CZ" dirty="0"/>
              <a:t>.“ </a:t>
            </a:r>
          </a:p>
          <a:p>
            <a:pPr marL="0" indent="0">
              <a:buNone/>
            </a:pPr>
            <a:endParaRPr lang="cs-CZ" dirty="0"/>
          </a:p>
          <a:p>
            <a:pPr marL="0" indent="0">
              <a:buNone/>
            </a:pPr>
            <a:r>
              <a:rPr lang="cs-CZ" sz="2400" dirty="0"/>
              <a:t>(Aleš Hrdlička, "</a:t>
            </a:r>
            <a:r>
              <a:rPr lang="cs-CZ" sz="2400" dirty="0" err="1"/>
              <a:t>Lecture</a:t>
            </a:r>
            <a:r>
              <a:rPr lang="cs-CZ" sz="2400" dirty="0"/>
              <a:t> </a:t>
            </a:r>
            <a:r>
              <a:rPr lang="cs-CZ" sz="2400" dirty="0" err="1"/>
              <a:t>delivered</a:t>
            </a:r>
            <a:r>
              <a:rPr lang="cs-CZ" sz="2400" dirty="0"/>
              <a:t> </a:t>
            </a:r>
            <a:r>
              <a:rPr lang="cs-CZ" sz="2400" dirty="0" err="1"/>
              <a:t>at</a:t>
            </a:r>
            <a:r>
              <a:rPr lang="cs-CZ" sz="2400" dirty="0"/>
              <a:t> </a:t>
            </a:r>
            <a:r>
              <a:rPr lang="cs-CZ" sz="2400" dirty="0" err="1"/>
              <a:t>the</a:t>
            </a:r>
            <a:r>
              <a:rPr lang="cs-CZ" sz="2400" dirty="0"/>
              <a:t> </a:t>
            </a:r>
            <a:r>
              <a:rPr lang="cs-CZ" sz="2400" dirty="0" err="1"/>
              <a:t>American</a:t>
            </a:r>
            <a:r>
              <a:rPr lang="cs-CZ" sz="2400" dirty="0"/>
              <a:t> University, May 27, 1921“, cit. </a:t>
            </a:r>
            <a:r>
              <a:rPr lang="en-US" sz="2400" dirty="0"/>
              <a:t>Lee Barker, </a:t>
            </a:r>
            <a:r>
              <a:rPr lang="en-US" sz="2400" i="1" dirty="0"/>
              <a:t>From Savage to Negro: Anthropology and the Construction of Race, 1896–1954</a:t>
            </a:r>
            <a:r>
              <a:rPr lang="en-US" sz="2400" b="1" dirty="0"/>
              <a:t>, </a:t>
            </a:r>
            <a:r>
              <a:rPr lang="en-US" sz="2400" dirty="0"/>
              <a:t>Berkeley 1998, 94</a:t>
            </a:r>
            <a:r>
              <a:rPr lang="cs-CZ" sz="2400" dirty="0"/>
              <a:t>)</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9940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838200" y="517236"/>
            <a:ext cx="10515600" cy="5659727"/>
          </a:xfrm>
        </p:spPr>
        <p:txBody>
          <a:bodyPr/>
          <a:lstStyle/>
          <a:p>
            <a:pPr marL="0" indent="0">
              <a:buNone/>
            </a:pPr>
            <a:r>
              <a:rPr lang="cs-CZ" dirty="0"/>
              <a:t>Jedním z nejdůležitějších kroků ku ozdravení a </a:t>
            </a:r>
            <a:r>
              <a:rPr lang="cs-CZ" dirty="0" err="1"/>
              <a:t>sesílení</a:t>
            </a:r>
            <a:r>
              <a:rPr lang="cs-CZ" dirty="0"/>
              <a:t> bylo by, zdá se mi, utvoření Lidové University. University, kde pod dozorem a za působení nejlepších konstruktivních sil v národě přednášeno by bylo lidu všemu, který by přišel. Přednášeno by bylo o odvěkých zákonech, bez zachovávání kterýchž pokrok lidstva jest nemožným; o životě a smrti národů; o podstatě člověka a jeho budoucnu; o duši státu; o krásnu a dobru; a o jiných základech. Ano, udělejte </a:t>
            </a:r>
            <a:r>
              <a:rPr lang="cs-CZ" dirty="0" err="1"/>
              <a:t>forum</a:t>
            </a:r>
            <a:r>
              <a:rPr lang="cs-CZ" dirty="0"/>
              <a:t> pro lid, který byť neměl vyššího vzdělání má srdce žíznivé a vnímavé; a těm, kteří nemohou přijíti do střediska, neste duševní manu do jejich domovů.</a:t>
            </a:r>
          </a:p>
          <a:p>
            <a:pPr marL="0" indent="0">
              <a:buNone/>
            </a:pPr>
            <a:r>
              <a:rPr lang="cs-CZ" sz="2400" dirty="0"/>
              <a:t>(Hrdlička </a:t>
            </a:r>
            <a:r>
              <a:rPr lang="cs-CZ" sz="2400" dirty="0" err="1"/>
              <a:t>Matiegkovi</a:t>
            </a:r>
            <a:r>
              <a:rPr lang="cs-CZ" sz="2400" dirty="0"/>
              <a:t>, 16-IX-1919, SIA-PAH, </a:t>
            </a:r>
            <a:r>
              <a:rPr lang="cs-CZ" sz="2400" dirty="0" err="1"/>
              <a:t>kart</a:t>
            </a:r>
            <a:r>
              <a:rPr lang="cs-CZ" sz="2400" dirty="0"/>
              <a:t>. 44, sl. „Matiegka“)</a:t>
            </a:r>
          </a:p>
          <a:p>
            <a:pPr marL="0" indent="0">
              <a:buNone/>
            </a:pP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0849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838200" y="365125"/>
            <a:ext cx="10515600" cy="4351338"/>
          </a:xfrm>
        </p:spPr>
        <p:txBody>
          <a:bodyPr/>
          <a:lstStyle/>
          <a:p>
            <a:pPr marL="0" indent="0">
              <a:buNone/>
            </a:pPr>
            <a:r>
              <a:rPr lang="cs-CZ" dirty="0"/>
              <a:t>„</a:t>
            </a:r>
            <a:r>
              <a:rPr lang="cs-CZ" dirty="0" err="1"/>
              <a:t>Physical</a:t>
            </a:r>
            <a:r>
              <a:rPr lang="cs-CZ" dirty="0"/>
              <a:t> </a:t>
            </a:r>
            <a:r>
              <a:rPr lang="cs-CZ" dirty="0" err="1"/>
              <a:t>anthropology</a:t>
            </a:r>
            <a:r>
              <a:rPr lang="cs-CZ" dirty="0"/>
              <a:t> </a:t>
            </a:r>
            <a:r>
              <a:rPr lang="cs-CZ" dirty="0" err="1"/>
              <a:t>may</a:t>
            </a:r>
            <a:r>
              <a:rPr lang="cs-CZ" dirty="0"/>
              <a:t> not </a:t>
            </a:r>
            <a:r>
              <a:rPr lang="cs-CZ" dirty="0" err="1"/>
              <a:t>be</a:t>
            </a:r>
            <a:r>
              <a:rPr lang="cs-CZ" dirty="0"/>
              <a:t> </a:t>
            </a:r>
            <a:r>
              <a:rPr lang="cs-CZ" dirty="0" err="1"/>
              <a:t>of</a:t>
            </a:r>
            <a:r>
              <a:rPr lang="cs-CZ" dirty="0"/>
              <a:t> </a:t>
            </a:r>
            <a:r>
              <a:rPr lang="cs-CZ" dirty="0" err="1"/>
              <a:t>special</a:t>
            </a:r>
            <a:r>
              <a:rPr lang="cs-CZ" dirty="0"/>
              <a:t> benefit to </a:t>
            </a:r>
            <a:r>
              <a:rPr lang="cs-CZ" dirty="0" err="1"/>
              <a:t>the</a:t>
            </a:r>
            <a:r>
              <a:rPr lang="cs-CZ" dirty="0"/>
              <a:t> more primitive </a:t>
            </a:r>
            <a:r>
              <a:rPr lang="cs-CZ" dirty="0" err="1"/>
              <a:t>groups</a:t>
            </a:r>
            <a:r>
              <a:rPr lang="cs-CZ" dirty="0"/>
              <a:t> </a:t>
            </a:r>
            <a:r>
              <a:rPr lang="cs-CZ" dirty="0" err="1"/>
              <a:t>themselves</a:t>
            </a:r>
            <a:r>
              <a:rPr lang="cs-CZ" dirty="0"/>
              <a:t>, but </a:t>
            </a:r>
            <a:r>
              <a:rPr lang="cs-CZ" dirty="0" err="1"/>
              <a:t>we</a:t>
            </a:r>
            <a:r>
              <a:rPr lang="cs-CZ" dirty="0"/>
              <a:t> </a:t>
            </a:r>
            <a:r>
              <a:rPr lang="cs-CZ" dirty="0" err="1"/>
              <a:t>must</a:t>
            </a:r>
            <a:r>
              <a:rPr lang="cs-CZ" dirty="0"/>
              <a:t> </a:t>
            </a:r>
            <a:r>
              <a:rPr lang="cs-CZ" dirty="0" err="1"/>
              <a:t>have</a:t>
            </a:r>
            <a:r>
              <a:rPr lang="cs-CZ" dirty="0"/>
              <a:t> </a:t>
            </a:r>
            <a:r>
              <a:rPr lang="cs-CZ" dirty="0" err="1"/>
              <a:t>it</a:t>
            </a:r>
            <a:r>
              <a:rPr lang="cs-CZ" dirty="0"/>
              <a:t> not </a:t>
            </a:r>
            <a:r>
              <a:rPr lang="cs-CZ" dirty="0" err="1"/>
              <a:t>alone</a:t>
            </a:r>
            <a:r>
              <a:rPr lang="cs-CZ" dirty="0"/>
              <a:t> </a:t>
            </a:r>
            <a:r>
              <a:rPr lang="cs-CZ" dirty="0" err="1"/>
              <a:t>for</a:t>
            </a:r>
            <a:r>
              <a:rPr lang="cs-CZ" dirty="0"/>
              <a:t> </a:t>
            </a:r>
            <a:r>
              <a:rPr lang="cs-CZ" dirty="0" err="1"/>
              <a:t>descriptive</a:t>
            </a:r>
            <a:r>
              <a:rPr lang="cs-CZ" dirty="0"/>
              <a:t> and </a:t>
            </a:r>
            <a:r>
              <a:rPr lang="cs-CZ" dirty="0" err="1"/>
              <a:t>statistical</a:t>
            </a:r>
            <a:r>
              <a:rPr lang="cs-CZ" dirty="0"/>
              <a:t> </a:t>
            </a:r>
            <a:r>
              <a:rPr lang="cs-CZ" dirty="0" err="1"/>
              <a:t>purposes</a:t>
            </a:r>
            <a:r>
              <a:rPr lang="cs-CZ" dirty="0"/>
              <a:t>, but </a:t>
            </a:r>
            <a:r>
              <a:rPr lang="cs-CZ" dirty="0" err="1"/>
              <a:t>for</a:t>
            </a:r>
            <a:r>
              <a:rPr lang="cs-CZ" dirty="0"/>
              <a:t> a proper </a:t>
            </a:r>
            <a:r>
              <a:rPr lang="cs-CZ" dirty="0" err="1"/>
              <a:t>understanding</a:t>
            </a:r>
            <a:r>
              <a:rPr lang="cs-CZ" dirty="0"/>
              <a:t> </a:t>
            </a:r>
            <a:r>
              <a:rPr lang="cs-CZ" dirty="0" err="1"/>
              <a:t>of</a:t>
            </a:r>
            <a:r>
              <a:rPr lang="cs-CZ" dirty="0"/>
              <a:t> </a:t>
            </a:r>
            <a:r>
              <a:rPr lang="cs-CZ" dirty="0" err="1"/>
              <a:t>the</a:t>
            </a:r>
            <a:r>
              <a:rPr lang="cs-CZ" dirty="0"/>
              <a:t> </a:t>
            </a:r>
            <a:r>
              <a:rPr lang="cs-CZ" dirty="0" err="1"/>
              <a:t>fundamental</a:t>
            </a:r>
            <a:r>
              <a:rPr lang="cs-CZ" dirty="0"/>
              <a:t> </a:t>
            </a:r>
            <a:r>
              <a:rPr lang="cs-CZ" dirty="0" err="1"/>
              <a:t>problems</a:t>
            </a:r>
            <a:r>
              <a:rPr lang="cs-CZ" dirty="0"/>
              <a:t> </a:t>
            </a:r>
            <a:r>
              <a:rPr lang="cs-CZ" dirty="0" err="1"/>
              <a:t>of</a:t>
            </a:r>
            <a:r>
              <a:rPr lang="cs-CZ" dirty="0"/>
              <a:t> </a:t>
            </a:r>
            <a:r>
              <a:rPr lang="cs-CZ" dirty="0" err="1"/>
              <a:t>our</a:t>
            </a:r>
            <a:r>
              <a:rPr lang="cs-CZ" dirty="0"/>
              <a:t> </a:t>
            </a:r>
            <a:r>
              <a:rPr lang="cs-CZ" dirty="0" err="1"/>
              <a:t>own</a:t>
            </a:r>
            <a:r>
              <a:rPr lang="cs-CZ" dirty="0"/>
              <a:t> </a:t>
            </a:r>
            <a:r>
              <a:rPr lang="cs-CZ" dirty="0" err="1"/>
              <a:t>race</a:t>
            </a:r>
            <a:r>
              <a:rPr lang="cs-CZ" dirty="0"/>
              <a:t> and </a:t>
            </a:r>
            <a:r>
              <a:rPr lang="cs-CZ" dirty="0" err="1"/>
              <a:t>of</a:t>
            </a:r>
            <a:r>
              <a:rPr lang="cs-CZ" dirty="0"/>
              <a:t> humanity in </a:t>
            </a:r>
            <a:r>
              <a:rPr lang="cs-CZ" dirty="0" err="1"/>
              <a:t>general</a:t>
            </a:r>
            <a:r>
              <a:rPr lang="cs-CZ" dirty="0"/>
              <a:t>.“</a:t>
            </a:r>
          </a:p>
          <a:p>
            <a:pPr marL="0" indent="0">
              <a:buNone/>
            </a:pPr>
            <a:endParaRPr lang="cs-CZ" dirty="0"/>
          </a:p>
          <a:p>
            <a:pPr marL="0" indent="0">
              <a:buNone/>
            </a:pPr>
            <a:r>
              <a:rPr lang="cs-CZ" sz="2400" dirty="0"/>
              <a:t>(Aleš Hrdlička, “</a:t>
            </a:r>
            <a:r>
              <a:rPr lang="cs-CZ" sz="2400" dirty="0" err="1"/>
              <a:t>The</a:t>
            </a:r>
            <a:r>
              <a:rPr lang="cs-CZ" sz="2400" dirty="0"/>
              <a:t> Full-</a:t>
            </a:r>
            <a:r>
              <a:rPr lang="cs-CZ" sz="2400" dirty="0" err="1"/>
              <a:t>Blood</a:t>
            </a:r>
            <a:r>
              <a:rPr lang="cs-CZ" sz="2400" dirty="0"/>
              <a:t> </a:t>
            </a:r>
            <a:r>
              <a:rPr lang="cs-CZ" sz="2400" dirty="0" err="1"/>
              <a:t>American</a:t>
            </a:r>
            <a:r>
              <a:rPr lang="cs-CZ" sz="2400" dirty="0"/>
              <a:t> </a:t>
            </a:r>
            <a:r>
              <a:rPr lang="cs-CZ" sz="2400" dirty="0" err="1"/>
              <a:t>Negro</a:t>
            </a:r>
            <a:r>
              <a:rPr lang="cs-CZ" sz="2400" dirty="0"/>
              <a:t>”, </a:t>
            </a:r>
            <a:r>
              <a:rPr lang="cs-CZ" sz="2400" i="1" dirty="0" err="1"/>
              <a:t>American</a:t>
            </a:r>
            <a:r>
              <a:rPr lang="cs-CZ" sz="2400" i="1" dirty="0"/>
              <a:t> </a:t>
            </a:r>
            <a:r>
              <a:rPr lang="cs-CZ" sz="2400" i="1" dirty="0" err="1"/>
              <a:t>Journal</a:t>
            </a:r>
            <a:r>
              <a:rPr lang="cs-CZ" sz="2400" i="1" dirty="0"/>
              <a:t> </a:t>
            </a:r>
            <a:r>
              <a:rPr lang="cs-CZ" sz="2400" i="1" dirty="0" err="1"/>
              <a:t>of</a:t>
            </a:r>
            <a:r>
              <a:rPr lang="cs-CZ" sz="2400" i="1" dirty="0"/>
              <a:t> </a:t>
            </a:r>
            <a:r>
              <a:rPr lang="cs-CZ" sz="2400" i="1" dirty="0" err="1"/>
              <a:t>Physical</a:t>
            </a:r>
            <a:r>
              <a:rPr lang="cs-CZ" sz="2400" i="1" dirty="0"/>
              <a:t> </a:t>
            </a:r>
            <a:r>
              <a:rPr lang="cs-CZ" sz="2400" i="1" dirty="0" err="1"/>
              <a:t>Anthropology</a:t>
            </a:r>
            <a:r>
              <a:rPr lang="cs-CZ" sz="2400" i="1" dirty="0"/>
              <a:t> </a:t>
            </a:r>
            <a:r>
              <a:rPr lang="cs-CZ" sz="2400" dirty="0"/>
              <a:t>12 (1928), s. 20)</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6762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838200" y="365125"/>
            <a:ext cx="10515600" cy="4351338"/>
          </a:xfrm>
        </p:spPr>
        <p:txBody>
          <a:bodyPr/>
          <a:lstStyle/>
          <a:p>
            <a:pPr marL="0" indent="0">
              <a:buNone/>
            </a:pPr>
            <a:r>
              <a:rPr lang="cs-CZ" dirty="0"/>
              <a:t>„Rychle vymírají severoameričtí Indiáni a není daleko doba, kdy všem čistým jich kmenům bude možno postaviti pomníky. […] Jako u vzácné a vymírající </a:t>
            </a:r>
            <a:r>
              <a:rPr lang="cs-CZ" dirty="0" err="1"/>
              <a:t>specie</a:t>
            </a:r>
            <a:r>
              <a:rPr lang="cs-CZ" dirty="0"/>
              <a:t> činí se nyní američtí </a:t>
            </a:r>
            <a:r>
              <a:rPr lang="cs-CZ" dirty="0" err="1"/>
              <a:t>ethnologové</a:t>
            </a:r>
            <a:r>
              <a:rPr lang="cs-CZ" dirty="0"/>
              <a:t>, aby Indiány prozkoumali a popsali jich tělesné i duševní vlastnosti. Účastní se na práci té vynikajícím způsobem i náš krajan Aleš Hrdlička.“</a:t>
            </a:r>
          </a:p>
          <a:p>
            <a:pPr marL="0" indent="0">
              <a:buNone/>
            </a:pPr>
            <a:endParaRPr lang="cs-CZ" dirty="0"/>
          </a:p>
          <a:p>
            <a:pPr marL="0" indent="0">
              <a:buNone/>
            </a:pPr>
            <a:r>
              <a:rPr lang="cs-CZ" sz="2400" dirty="0"/>
              <a:t>(Recenze na Franz Boas, </a:t>
            </a:r>
            <a:r>
              <a:rPr lang="cs-CZ" sz="2400" i="1" dirty="0"/>
              <a:t>Handbook </a:t>
            </a:r>
            <a:r>
              <a:rPr lang="cs-CZ" sz="2400" i="1" dirty="0" err="1"/>
              <a:t>of</a:t>
            </a:r>
            <a:r>
              <a:rPr lang="cs-CZ" sz="2400" i="1" dirty="0"/>
              <a:t> </a:t>
            </a:r>
            <a:r>
              <a:rPr lang="cs-CZ" sz="2400" i="1" dirty="0" err="1"/>
              <a:t>American</a:t>
            </a:r>
            <a:r>
              <a:rPr lang="cs-CZ" sz="2400" i="1" dirty="0"/>
              <a:t> Indian </a:t>
            </a:r>
            <a:r>
              <a:rPr lang="cs-CZ" sz="2400" i="1" dirty="0" err="1"/>
              <a:t>Languages</a:t>
            </a:r>
            <a:r>
              <a:rPr lang="cs-CZ" sz="2400" dirty="0"/>
              <a:t>, I, 1911, in </a:t>
            </a:r>
            <a:r>
              <a:rPr lang="cs-CZ" sz="2400" i="1" dirty="0"/>
              <a:t>Živa </a:t>
            </a:r>
            <a:r>
              <a:rPr lang="cs-CZ" sz="2400" dirty="0"/>
              <a:t>22 (1912), s. 28)</a:t>
            </a:r>
          </a:p>
          <a:p>
            <a:pPr marL="0" indent="0">
              <a:buNone/>
            </a:pP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4356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7200" y="2731655"/>
            <a:ext cx="5501793" cy="4126345"/>
          </a:xfrm>
          <a:prstGeom prst="rect">
            <a:avLst/>
          </a:prstGeom>
        </p:spPr>
      </p:pic>
      <p:sp>
        <p:nvSpPr>
          <p:cNvPr id="5" name="Zástupný symbol pro obsah 4"/>
          <p:cNvSpPr>
            <a:spLocks noGrp="1"/>
          </p:cNvSpPr>
          <p:nvPr>
            <p:ph idx="1"/>
          </p:nvPr>
        </p:nvSpPr>
        <p:spPr/>
        <p:txBody>
          <a:bodyPr/>
          <a:lstStyle/>
          <a:p>
            <a:endParaRPr lang="cs-CZ" dirty="0"/>
          </a:p>
        </p:txBody>
      </p:sp>
      <p:sp>
        <p:nvSpPr>
          <p:cNvPr id="6" name="Zástupný symbol pro obsah 2"/>
          <p:cNvSpPr txBox="1">
            <a:spLocks/>
          </p:cNvSpPr>
          <p:nvPr/>
        </p:nvSpPr>
        <p:spPr>
          <a:xfrm>
            <a:off x="332509" y="249381"/>
            <a:ext cx="11859491" cy="56597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dirty="0"/>
              <a:t>Náhradu peněžitou nežádám, udám Vám sice výlohy, ale raději přijímám Vaši nabídku nějaké lebky americké. Po oceňte zásilku sám; nepřeji si nijak úzkostlivý odhad; vím, že mne neošidíte. Nějaké znetvoření aneb i normální indiánské lebky byly by mi vítány, taktéž si nějaký americký černoch. Nevím, jestli byste chtěli nějaké lebky z kostnice (ovšem bez dolní čelisti), aneb nějakou lebku z pozdní doby slovanské (VIII.-XII. stol.), popřípadě staropražské (z XVII.-XVIII. stol.). Poslal bych Vám nějakou bedničku. </a:t>
            </a:r>
          </a:p>
          <a:p>
            <a:pPr marL="0" indent="0">
              <a:buFont typeface="Arial" panose="020B0604020202020204" pitchFamily="34" charset="0"/>
              <a:buNone/>
            </a:pPr>
            <a:endParaRPr lang="cs-CZ" dirty="0"/>
          </a:p>
          <a:p>
            <a:pPr marL="0" indent="0">
              <a:buFont typeface="Arial" panose="020B0604020202020204" pitchFamily="34" charset="0"/>
              <a:buNone/>
            </a:pPr>
            <a:r>
              <a:rPr lang="cs-CZ" sz="2400" dirty="0"/>
              <a:t>(Matiegka Hrdličkovi, 21-XII-1904, kopie, </a:t>
            </a:r>
            <a:r>
              <a:rPr lang="cs-CZ" sz="2400" dirty="0" err="1"/>
              <a:t>SOkA</a:t>
            </a:r>
            <a:r>
              <a:rPr lang="cs-CZ" sz="2400" dirty="0"/>
              <a:t> Bene</a:t>
            </a:r>
            <a:r>
              <a:rPr lang="cs-CZ" sz="2400" dirty="0">
                <a:solidFill>
                  <a:schemeClr val="bg1"/>
                </a:solidFill>
              </a:rPr>
              <a:t>šov)</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5618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24873" y="365125"/>
            <a:ext cx="11314545" cy="5811838"/>
          </a:xfrm>
        </p:spPr>
        <p:txBody>
          <a:bodyPr>
            <a:normAutofit/>
          </a:bodyPr>
          <a:lstStyle/>
          <a:p>
            <a:pPr marL="0" indent="0">
              <a:buNone/>
            </a:pPr>
            <a:r>
              <a:rPr lang="cs-CZ" dirty="0" err="1"/>
              <a:t>The</a:t>
            </a:r>
            <a:r>
              <a:rPr lang="cs-CZ" dirty="0"/>
              <a:t> </a:t>
            </a:r>
            <a:r>
              <a:rPr lang="cs-CZ" dirty="0" err="1"/>
              <a:t>matter</a:t>
            </a:r>
            <a:r>
              <a:rPr lang="cs-CZ" dirty="0"/>
              <a:t> </a:t>
            </a:r>
            <a:r>
              <a:rPr lang="cs-CZ" dirty="0" err="1"/>
              <a:t>of</a:t>
            </a:r>
            <a:r>
              <a:rPr lang="cs-CZ" dirty="0"/>
              <a:t> </a:t>
            </a:r>
            <a:r>
              <a:rPr lang="cs-CZ" dirty="0" err="1"/>
              <a:t>the</a:t>
            </a:r>
            <a:r>
              <a:rPr lang="cs-CZ" dirty="0"/>
              <a:t> </a:t>
            </a:r>
            <a:r>
              <a:rPr lang="cs-CZ" dirty="0" err="1"/>
              <a:t>proposed</a:t>
            </a:r>
            <a:r>
              <a:rPr lang="cs-CZ" dirty="0"/>
              <a:t> </a:t>
            </a:r>
            <a:r>
              <a:rPr lang="cs-CZ" dirty="0" err="1"/>
              <a:t>Journal</a:t>
            </a:r>
            <a:r>
              <a:rPr lang="cs-CZ" dirty="0"/>
              <a:t> </a:t>
            </a:r>
            <a:r>
              <a:rPr lang="cs-CZ" dirty="0" err="1"/>
              <a:t>needs</a:t>
            </a:r>
            <a:r>
              <a:rPr lang="cs-CZ" dirty="0"/>
              <a:t> </a:t>
            </a:r>
            <a:r>
              <a:rPr lang="cs-CZ" dirty="0" err="1"/>
              <a:t>serious</a:t>
            </a:r>
            <a:r>
              <a:rPr lang="cs-CZ" dirty="0"/>
              <a:t> </a:t>
            </a:r>
            <a:r>
              <a:rPr lang="cs-CZ" dirty="0" err="1"/>
              <a:t>reflection</a:t>
            </a:r>
            <a:r>
              <a:rPr lang="cs-CZ" dirty="0"/>
              <a:t>. I </a:t>
            </a:r>
            <a:r>
              <a:rPr lang="cs-CZ" dirty="0" err="1"/>
              <a:t>am</a:t>
            </a:r>
            <a:r>
              <a:rPr lang="cs-CZ" dirty="0"/>
              <a:t> </a:t>
            </a:r>
            <a:r>
              <a:rPr lang="cs-CZ" dirty="0" err="1"/>
              <a:t>wholly</a:t>
            </a:r>
            <a:r>
              <a:rPr lang="cs-CZ" dirty="0"/>
              <a:t> </a:t>
            </a:r>
            <a:r>
              <a:rPr lang="cs-CZ" dirty="0" err="1"/>
              <a:t>with</a:t>
            </a:r>
            <a:r>
              <a:rPr lang="cs-CZ" dirty="0"/>
              <a:t> </a:t>
            </a:r>
            <a:r>
              <a:rPr lang="cs-CZ" dirty="0" err="1"/>
              <a:t>you</a:t>
            </a:r>
            <a:r>
              <a:rPr lang="cs-CZ" dirty="0"/>
              <a:t> as to </a:t>
            </a:r>
            <a:r>
              <a:rPr lang="cs-CZ" dirty="0" err="1"/>
              <a:t>the</a:t>
            </a:r>
            <a:r>
              <a:rPr lang="cs-CZ" dirty="0"/>
              <a:t> </a:t>
            </a:r>
            <a:r>
              <a:rPr lang="cs-CZ" dirty="0" err="1"/>
              <a:t>desirability</a:t>
            </a:r>
            <a:r>
              <a:rPr lang="cs-CZ" dirty="0"/>
              <a:t> </a:t>
            </a:r>
            <a:r>
              <a:rPr lang="cs-CZ" dirty="0" err="1"/>
              <a:t>of</a:t>
            </a:r>
            <a:r>
              <a:rPr lang="cs-CZ" dirty="0"/>
              <a:t> </a:t>
            </a:r>
            <a:r>
              <a:rPr lang="cs-CZ" dirty="0" err="1"/>
              <a:t>establishing</a:t>
            </a:r>
            <a:r>
              <a:rPr lang="cs-CZ" dirty="0"/>
              <a:t> a </a:t>
            </a:r>
            <a:r>
              <a:rPr lang="cs-CZ" dirty="0" err="1"/>
              <a:t>periodical</a:t>
            </a:r>
            <a:r>
              <a:rPr lang="cs-CZ" dirty="0"/>
              <a:t>, but I </a:t>
            </a:r>
            <a:r>
              <a:rPr lang="cs-CZ" dirty="0" err="1"/>
              <a:t>would</a:t>
            </a:r>
            <a:r>
              <a:rPr lang="cs-CZ" dirty="0"/>
              <a:t> </a:t>
            </a:r>
            <a:r>
              <a:rPr lang="cs-CZ" dirty="0" err="1"/>
              <a:t>be</a:t>
            </a:r>
            <a:r>
              <a:rPr lang="cs-CZ" dirty="0"/>
              <a:t> </a:t>
            </a:r>
            <a:r>
              <a:rPr lang="cs-CZ" dirty="0" err="1"/>
              <a:t>inclined</a:t>
            </a:r>
            <a:r>
              <a:rPr lang="cs-CZ" dirty="0"/>
              <a:t> to </a:t>
            </a:r>
            <a:r>
              <a:rPr lang="cs-CZ" dirty="0" err="1"/>
              <a:t>join</a:t>
            </a:r>
            <a:r>
              <a:rPr lang="cs-CZ" dirty="0"/>
              <a:t> </a:t>
            </a:r>
            <a:r>
              <a:rPr lang="cs-CZ" dirty="0" err="1"/>
              <a:t>the</a:t>
            </a:r>
            <a:r>
              <a:rPr lang="cs-CZ" dirty="0"/>
              <a:t> </a:t>
            </a:r>
            <a:r>
              <a:rPr lang="cs-CZ" dirty="0" err="1"/>
              <a:t>same</a:t>
            </a:r>
            <a:r>
              <a:rPr lang="cs-CZ" dirty="0"/>
              <a:t> </a:t>
            </a:r>
            <a:r>
              <a:rPr lang="cs-CZ" dirty="0" err="1"/>
              <a:t>rather</a:t>
            </a:r>
            <a:r>
              <a:rPr lang="cs-CZ" dirty="0"/>
              <a:t> </a:t>
            </a:r>
            <a:r>
              <a:rPr lang="cs-CZ" dirty="0" err="1"/>
              <a:t>with</a:t>
            </a:r>
            <a:r>
              <a:rPr lang="cs-CZ" dirty="0"/>
              <a:t> </a:t>
            </a:r>
            <a:r>
              <a:rPr lang="cs-CZ" u="sng" dirty="0" err="1"/>
              <a:t>scientific</a:t>
            </a:r>
            <a:r>
              <a:rPr lang="cs-CZ" dirty="0"/>
              <a:t> </a:t>
            </a:r>
            <a:r>
              <a:rPr lang="cs-CZ" dirty="0" err="1"/>
              <a:t>eugenics</a:t>
            </a:r>
            <a:r>
              <a:rPr lang="cs-CZ" dirty="0"/>
              <a:t> </a:t>
            </a:r>
            <a:r>
              <a:rPr lang="cs-CZ" dirty="0" err="1"/>
              <a:t>than</a:t>
            </a:r>
            <a:r>
              <a:rPr lang="cs-CZ" dirty="0"/>
              <a:t> </a:t>
            </a:r>
            <a:r>
              <a:rPr lang="cs-CZ" dirty="0" err="1"/>
              <a:t>with</a:t>
            </a:r>
            <a:r>
              <a:rPr lang="cs-CZ" dirty="0"/>
              <a:t> archeology. Archeology </a:t>
            </a:r>
            <a:r>
              <a:rPr lang="cs-CZ" dirty="0" err="1"/>
              <a:t>that</a:t>
            </a:r>
            <a:r>
              <a:rPr lang="cs-CZ" dirty="0"/>
              <a:t> </a:t>
            </a:r>
            <a:r>
              <a:rPr lang="cs-CZ" dirty="0" err="1"/>
              <a:t>bears</a:t>
            </a:r>
            <a:r>
              <a:rPr lang="cs-CZ" dirty="0"/>
              <a:t> </a:t>
            </a:r>
            <a:r>
              <a:rPr lang="cs-CZ" dirty="0" err="1"/>
              <a:t>strictly</a:t>
            </a:r>
            <a:r>
              <a:rPr lang="cs-CZ" dirty="0"/>
              <a:t> </a:t>
            </a:r>
            <a:r>
              <a:rPr lang="cs-CZ" dirty="0" err="1"/>
              <a:t>upon</a:t>
            </a:r>
            <a:r>
              <a:rPr lang="cs-CZ" dirty="0"/>
              <a:t> </a:t>
            </a:r>
            <a:r>
              <a:rPr lang="cs-CZ" dirty="0" err="1"/>
              <a:t>the</a:t>
            </a:r>
            <a:r>
              <a:rPr lang="cs-CZ" dirty="0"/>
              <a:t> </a:t>
            </a:r>
            <a:r>
              <a:rPr lang="cs-CZ" dirty="0" err="1"/>
              <a:t>cultural</a:t>
            </a:r>
            <a:r>
              <a:rPr lang="cs-CZ" dirty="0"/>
              <a:t> </a:t>
            </a:r>
            <a:r>
              <a:rPr lang="cs-CZ" dirty="0" err="1"/>
              <a:t>remains</a:t>
            </a:r>
            <a:r>
              <a:rPr lang="cs-CZ" dirty="0"/>
              <a:t> </a:t>
            </a:r>
            <a:r>
              <a:rPr lang="cs-CZ" dirty="0" err="1"/>
              <a:t>of</a:t>
            </a:r>
            <a:r>
              <a:rPr lang="cs-CZ" dirty="0"/>
              <a:t> early man </a:t>
            </a:r>
            <a:r>
              <a:rPr lang="cs-CZ" dirty="0" err="1"/>
              <a:t>or</a:t>
            </a:r>
            <a:r>
              <a:rPr lang="cs-CZ" dirty="0"/>
              <a:t> his </a:t>
            </a:r>
            <a:r>
              <a:rPr lang="cs-CZ" dirty="0" err="1"/>
              <a:t>predecessors</a:t>
            </a:r>
            <a:r>
              <a:rPr lang="cs-CZ" dirty="0"/>
              <a:t> </a:t>
            </a:r>
            <a:r>
              <a:rPr lang="cs-CZ" dirty="0" err="1"/>
              <a:t>is</a:t>
            </a:r>
            <a:r>
              <a:rPr lang="cs-CZ" dirty="0"/>
              <a:t> </a:t>
            </a:r>
            <a:r>
              <a:rPr lang="cs-CZ" dirty="0" err="1"/>
              <a:t>naturally</a:t>
            </a:r>
            <a:r>
              <a:rPr lang="cs-CZ" dirty="0"/>
              <a:t> </a:t>
            </a:r>
            <a:r>
              <a:rPr lang="cs-CZ" dirty="0" err="1"/>
              <a:t>included</a:t>
            </a:r>
            <a:r>
              <a:rPr lang="cs-CZ" dirty="0"/>
              <a:t>; but </a:t>
            </a:r>
            <a:r>
              <a:rPr lang="cs-CZ" dirty="0" err="1"/>
              <a:t>cultural</a:t>
            </a:r>
            <a:r>
              <a:rPr lang="cs-CZ" dirty="0"/>
              <a:t> archeology </a:t>
            </a:r>
            <a:r>
              <a:rPr lang="cs-CZ" dirty="0" err="1"/>
              <a:t>is</a:t>
            </a:r>
            <a:r>
              <a:rPr lang="cs-CZ" dirty="0"/>
              <a:t> </a:t>
            </a:r>
            <a:r>
              <a:rPr lang="cs-CZ" dirty="0" err="1"/>
              <a:t>quite</a:t>
            </a:r>
            <a:r>
              <a:rPr lang="cs-CZ" dirty="0"/>
              <a:t> a </a:t>
            </a:r>
            <a:r>
              <a:rPr lang="cs-CZ" dirty="0" err="1"/>
              <a:t>different</a:t>
            </a:r>
            <a:r>
              <a:rPr lang="cs-CZ" dirty="0"/>
              <a:t> </a:t>
            </a:r>
            <a:r>
              <a:rPr lang="cs-CZ" dirty="0" err="1"/>
              <a:t>subject</a:t>
            </a:r>
            <a:r>
              <a:rPr lang="cs-CZ" dirty="0"/>
              <a:t> </a:t>
            </a:r>
            <a:r>
              <a:rPr lang="cs-CZ" dirty="0" err="1"/>
              <a:t>which</a:t>
            </a:r>
            <a:r>
              <a:rPr lang="cs-CZ" dirty="0"/>
              <a:t> </a:t>
            </a:r>
            <a:r>
              <a:rPr lang="cs-CZ" dirty="0" err="1"/>
              <a:t>makes</a:t>
            </a:r>
            <a:r>
              <a:rPr lang="cs-CZ" dirty="0"/>
              <a:t> much </a:t>
            </a:r>
            <a:r>
              <a:rPr lang="cs-CZ" dirty="0" err="1"/>
              <a:t>demand</a:t>
            </a:r>
            <a:r>
              <a:rPr lang="cs-CZ" dirty="0"/>
              <a:t> on </a:t>
            </a:r>
            <a:r>
              <a:rPr lang="cs-CZ" dirty="0" err="1"/>
              <a:t>space</a:t>
            </a:r>
            <a:r>
              <a:rPr lang="cs-CZ" dirty="0"/>
              <a:t> and </a:t>
            </a:r>
            <a:r>
              <a:rPr lang="cs-CZ" dirty="0" err="1"/>
              <a:t>especially</a:t>
            </a:r>
            <a:r>
              <a:rPr lang="cs-CZ" dirty="0"/>
              <a:t> </a:t>
            </a:r>
            <a:r>
              <a:rPr lang="cs-CZ" dirty="0" err="1"/>
              <a:t>illustrations</a:t>
            </a:r>
            <a:r>
              <a:rPr lang="cs-CZ" dirty="0"/>
              <a:t>, and </a:t>
            </a:r>
            <a:r>
              <a:rPr lang="cs-CZ" dirty="0" err="1"/>
              <a:t>would</a:t>
            </a:r>
            <a:r>
              <a:rPr lang="cs-CZ" dirty="0"/>
              <a:t> not benefit </a:t>
            </a:r>
            <a:r>
              <a:rPr lang="cs-CZ" dirty="0" err="1"/>
              <a:t>the</a:t>
            </a:r>
            <a:r>
              <a:rPr lang="cs-CZ" dirty="0"/>
              <a:t> </a:t>
            </a:r>
            <a:r>
              <a:rPr lang="cs-CZ" dirty="0" err="1"/>
              <a:t>journal</a:t>
            </a:r>
            <a:r>
              <a:rPr lang="cs-CZ" dirty="0"/>
              <a:t>. </a:t>
            </a:r>
            <a:r>
              <a:rPr lang="cs-CZ" dirty="0" err="1"/>
              <a:t>What</a:t>
            </a:r>
            <a:r>
              <a:rPr lang="cs-CZ" dirty="0"/>
              <a:t> I </a:t>
            </a:r>
            <a:r>
              <a:rPr lang="cs-CZ" dirty="0" err="1"/>
              <a:t>would</a:t>
            </a:r>
            <a:r>
              <a:rPr lang="cs-CZ" dirty="0"/>
              <a:t> </a:t>
            </a:r>
            <a:r>
              <a:rPr lang="cs-CZ" dirty="0" err="1"/>
              <a:t>like</a:t>
            </a:r>
            <a:r>
              <a:rPr lang="cs-CZ" dirty="0"/>
              <a:t> to </a:t>
            </a:r>
            <a:r>
              <a:rPr lang="cs-CZ" dirty="0" err="1"/>
              <a:t>see</a:t>
            </a:r>
            <a:r>
              <a:rPr lang="cs-CZ" dirty="0"/>
              <a:t> </a:t>
            </a:r>
            <a:r>
              <a:rPr lang="cs-CZ" dirty="0" err="1"/>
              <a:t>would</a:t>
            </a:r>
            <a:r>
              <a:rPr lang="cs-CZ" dirty="0"/>
              <a:t> </a:t>
            </a:r>
            <a:r>
              <a:rPr lang="cs-CZ" dirty="0" err="1"/>
              <a:t>be</a:t>
            </a:r>
            <a:r>
              <a:rPr lang="cs-CZ" dirty="0"/>
              <a:t> a </a:t>
            </a:r>
            <a:r>
              <a:rPr lang="cs-CZ" dirty="0" err="1"/>
              <a:t>journal</a:t>
            </a:r>
            <a:r>
              <a:rPr lang="cs-CZ" dirty="0"/>
              <a:t> </a:t>
            </a:r>
            <a:r>
              <a:rPr lang="cs-CZ" dirty="0" err="1"/>
              <a:t>devoted</a:t>
            </a:r>
            <a:r>
              <a:rPr lang="cs-CZ" dirty="0"/>
              <a:t> </a:t>
            </a:r>
            <a:r>
              <a:rPr lang="cs-CZ" dirty="0" err="1"/>
              <a:t>primarily</a:t>
            </a:r>
            <a:r>
              <a:rPr lang="cs-CZ" dirty="0"/>
              <a:t> to Slav and </a:t>
            </a:r>
            <a:r>
              <a:rPr lang="cs-CZ" dirty="0" err="1"/>
              <a:t>secondarily</a:t>
            </a:r>
            <a:r>
              <a:rPr lang="cs-CZ" dirty="0"/>
              <a:t> to </a:t>
            </a:r>
            <a:r>
              <a:rPr lang="cs-CZ" dirty="0" err="1"/>
              <a:t>World</a:t>
            </a:r>
            <a:r>
              <a:rPr lang="cs-CZ" dirty="0"/>
              <a:t> </a:t>
            </a:r>
            <a:r>
              <a:rPr lang="cs-CZ" dirty="0" err="1"/>
              <a:t>Anthropology</a:t>
            </a:r>
            <a:r>
              <a:rPr lang="cs-CZ" dirty="0"/>
              <a:t> in </a:t>
            </a:r>
            <a:r>
              <a:rPr lang="cs-CZ" dirty="0" err="1"/>
              <a:t>the</a:t>
            </a:r>
            <a:r>
              <a:rPr lang="cs-CZ" dirty="0"/>
              <a:t> </a:t>
            </a:r>
            <a:r>
              <a:rPr lang="cs-CZ" dirty="0" err="1"/>
              <a:t>broadest</a:t>
            </a:r>
            <a:r>
              <a:rPr lang="cs-CZ" dirty="0"/>
              <a:t> </a:t>
            </a:r>
            <a:r>
              <a:rPr lang="cs-CZ" dirty="0" err="1"/>
              <a:t>sense</a:t>
            </a:r>
            <a:r>
              <a:rPr lang="cs-CZ" dirty="0"/>
              <a:t>, </a:t>
            </a:r>
            <a:r>
              <a:rPr lang="cs-CZ" dirty="0" err="1"/>
              <a:t>including</a:t>
            </a:r>
            <a:r>
              <a:rPr lang="cs-CZ" dirty="0"/>
              <a:t> </a:t>
            </a:r>
            <a:r>
              <a:rPr lang="cs-CZ" dirty="0" err="1"/>
              <a:t>Eugenics</a:t>
            </a:r>
            <a:r>
              <a:rPr lang="cs-CZ" dirty="0"/>
              <a:t>, </a:t>
            </a:r>
            <a:r>
              <a:rPr lang="cs-CZ" dirty="0" err="1"/>
              <a:t>which</a:t>
            </a:r>
            <a:r>
              <a:rPr lang="cs-CZ" dirty="0"/>
              <a:t> </a:t>
            </a:r>
            <a:r>
              <a:rPr lang="cs-CZ" dirty="0" err="1"/>
              <a:t>latter</a:t>
            </a:r>
            <a:r>
              <a:rPr lang="cs-CZ" dirty="0"/>
              <a:t> </a:t>
            </a:r>
            <a:r>
              <a:rPr lang="cs-CZ" dirty="0" err="1"/>
              <a:t>is</a:t>
            </a:r>
            <a:r>
              <a:rPr lang="cs-CZ" dirty="0"/>
              <a:t> </a:t>
            </a:r>
            <a:r>
              <a:rPr lang="cs-CZ" dirty="0" err="1"/>
              <a:t>one</a:t>
            </a:r>
            <a:r>
              <a:rPr lang="cs-CZ" dirty="0"/>
              <a:t> </a:t>
            </a:r>
            <a:r>
              <a:rPr lang="cs-CZ" dirty="0" err="1"/>
              <a:t>of</a:t>
            </a:r>
            <a:r>
              <a:rPr lang="cs-CZ" dirty="0"/>
              <a:t> </a:t>
            </a:r>
            <a:r>
              <a:rPr lang="cs-CZ" dirty="0" err="1"/>
              <a:t>course</a:t>
            </a:r>
            <a:r>
              <a:rPr lang="cs-CZ" dirty="0"/>
              <a:t> </a:t>
            </a:r>
            <a:r>
              <a:rPr lang="cs-CZ" dirty="0" err="1"/>
              <a:t>one</a:t>
            </a:r>
            <a:r>
              <a:rPr lang="cs-CZ" dirty="0"/>
              <a:t> </a:t>
            </a:r>
            <a:r>
              <a:rPr lang="cs-CZ" dirty="0" err="1"/>
              <a:t>of</a:t>
            </a:r>
            <a:r>
              <a:rPr lang="cs-CZ" dirty="0"/>
              <a:t> </a:t>
            </a:r>
            <a:r>
              <a:rPr lang="cs-CZ" dirty="0" err="1"/>
              <a:t>the</a:t>
            </a:r>
            <a:r>
              <a:rPr lang="cs-CZ" dirty="0"/>
              <a:t> </a:t>
            </a:r>
            <a:r>
              <a:rPr lang="cs-CZ" dirty="0" err="1"/>
              <a:t>main</a:t>
            </a:r>
            <a:r>
              <a:rPr lang="cs-CZ" dirty="0"/>
              <a:t> </a:t>
            </a:r>
            <a:r>
              <a:rPr lang="cs-CZ" dirty="0" err="1"/>
              <a:t>practical</a:t>
            </a:r>
            <a:r>
              <a:rPr lang="cs-CZ" dirty="0"/>
              <a:t> </a:t>
            </a:r>
            <a:r>
              <a:rPr lang="cs-CZ" dirty="0" err="1"/>
              <a:t>aims</a:t>
            </a:r>
            <a:r>
              <a:rPr lang="cs-CZ" dirty="0"/>
              <a:t> </a:t>
            </a:r>
            <a:r>
              <a:rPr lang="cs-CZ" dirty="0" err="1"/>
              <a:t>of</a:t>
            </a:r>
            <a:r>
              <a:rPr lang="cs-CZ" dirty="0"/>
              <a:t> </a:t>
            </a:r>
            <a:r>
              <a:rPr lang="cs-CZ" dirty="0" err="1"/>
              <a:t>anthropology</a:t>
            </a:r>
            <a:r>
              <a:rPr lang="cs-CZ" dirty="0"/>
              <a:t>. […] </a:t>
            </a:r>
            <a:r>
              <a:rPr lang="cs-CZ" dirty="0" err="1"/>
              <a:t>Possibly</a:t>
            </a:r>
            <a:r>
              <a:rPr lang="cs-CZ" dirty="0"/>
              <a:t> </a:t>
            </a:r>
            <a:r>
              <a:rPr lang="cs-CZ" dirty="0" err="1"/>
              <a:t>the</a:t>
            </a:r>
            <a:r>
              <a:rPr lang="cs-CZ" dirty="0"/>
              <a:t> </a:t>
            </a:r>
            <a:r>
              <a:rPr lang="cs-CZ" dirty="0" err="1"/>
              <a:t>only</a:t>
            </a:r>
            <a:r>
              <a:rPr lang="cs-CZ" dirty="0"/>
              <a:t> </a:t>
            </a:r>
            <a:r>
              <a:rPr lang="cs-CZ" dirty="0" err="1"/>
              <a:t>difference</a:t>
            </a:r>
            <a:r>
              <a:rPr lang="cs-CZ" dirty="0"/>
              <a:t> </a:t>
            </a:r>
            <a:r>
              <a:rPr lang="cs-CZ" dirty="0" err="1"/>
              <a:t>between</a:t>
            </a:r>
            <a:r>
              <a:rPr lang="cs-CZ" dirty="0"/>
              <a:t> </a:t>
            </a:r>
            <a:r>
              <a:rPr lang="cs-CZ" dirty="0" err="1"/>
              <a:t>us</a:t>
            </a:r>
            <a:r>
              <a:rPr lang="cs-CZ" dirty="0"/>
              <a:t> </a:t>
            </a:r>
            <a:r>
              <a:rPr lang="cs-CZ" dirty="0" err="1"/>
              <a:t>is</a:t>
            </a:r>
            <a:r>
              <a:rPr lang="cs-CZ" dirty="0"/>
              <a:t> a </a:t>
            </a:r>
            <a:r>
              <a:rPr lang="cs-CZ" dirty="0" err="1"/>
              <a:t>different</a:t>
            </a:r>
            <a:r>
              <a:rPr lang="cs-CZ" dirty="0"/>
              <a:t> use </a:t>
            </a:r>
            <a:r>
              <a:rPr lang="cs-CZ" dirty="0" err="1"/>
              <a:t>of</a:t>
            </a:r>
            <a:r>
              <a:rPr lang="cs-CZ" dirty="0"/>
              <a:t> </a:t>
            </a:r>
            <a:r>
              <a:rPr lang="cs-CZ" dirty="0" err="1"/>
              <a:t>the</a:t>
            </a:r>
            <a:r>
              <a:rPr lang="cs-CZ" dirty="0"/>
              <a:t> term „</a:t>
            </a:r>
            <a:r>
              <a:rPr lang="cs-CZ" dirty="0" err="1"/>
              <a:t>prehistory</a:t>
            </a:r>
            <a:r>
              <a:rPr lang="cs-CZ" dirty="0"/>
              <a:t>“; </a:t>
            </a:r>
            <a:r>
              <a:rPr lang="cs-CZ" dirty="0" err="1"/>
              <a:t>here</a:t>
            </a:r>
            <a:r>
              <a:rPr lang="cs-CZ" dirty="0"/>
              <a:t> </a:t>
            </a:r>
            <a:r>
              <a:rPr lang="cs-CZ" dirty="0" err="1"/>
              <a:t>we</a:t>
            </a:r>
            <a:r>
              <a:rPr lang="cs-CZ" dirty="0"/>
              <a:t> </a:t>
            </a:r>
            <a:r>
              <a:rPr lang="cs-CZ" dirty="0" err="1"/>
              <a:t>associate</a:t>
            </a:r>
            <a:r>
              <a:rPr lang="cs-CZ" dirty="0"/>
              <a:t> </a:t>
            </a:r>
            <a:r>
              <a:rPr lang="cs-CZ" dirty="0" err="1"/>
              <a:t>it</a:t>
            </a:r>
            <a:r>
              <a:rPr lang="cs-CZ" dirty="0"/>
              <a:t> </a:t>
            </a:r>
            <a:r>
              <a:rPr lang="cs-CZ" dirty="0" err="1"/>
              <a:t>first</a:t>
            </a:r>
            <a:r>
              <a:rPr lang="cs-CZ" dirty="0"/>
              <a:t> </a:t>
            </a:r>
            <a:r>
              <a:rPr lang="cs-CZ" dirty="0" err="1"/>
              <a:t>of</a:t>
            </a:r>
            <a:r>
              <a:rPr lang="cs-CZ" dirty="0"/>
              <a:t> </a:t>
            </a:r>
            <a:r>
              <a:rPr lang="cs-CZ" dirty="0" err="1"/>
              <a:t>all</a:t>
            </a:r>
            <a:r>
              <a:rPr lang="cs-CZ" dirty="0"/>
              <a:t> </a:t>
            </a:r>
            <a:r>
              <a:rPr lang="cs-CZ" dirty="0" err="1"/>
              <a:t>with</a:t>
            </a:r>
            <a:r>
              <a:rPr lang="cs-CZ" dirty="0"/>
              <a:t> </a:t>
            </a:r>
            <a:r>
              <a:rPr lang="cs-CZ" dirty="0" err="1"/>
              <a:t>cultural</a:t>
            </a:r>
            <a:r>
              <a:rPr lang="cs-CZ" dirty="0"/>
              <a:t> archeology.</a:t>
            </a:r>
          </a:p>
          <a:p>
            <a:pPr marL="0" indent="0">
              <a:buNone/>
            </a:pPr>
            <a:endParaRPr lang="cs-CZ" dirty="0"/>
          </a:p>
          <a:p>
            <a:pPr marL="0" indent="0">
              <a:buNone/>
            </a:pPr>
            <a:r>
              <a:rPr lang="cs-CZ" dirty="0"/>
              <a:t>(Hrdlička </a:t>
            </a:r>
            <a:r>
              <a:rPr lang="cs-CZ" dirty="0" err="1"/>
              <a:t>Matiegkovi</a:t>
            </a:r>
            <a:r>
              <a:rPr lang="cs-CZ" dirty="0"/>
              <a:t>, 20-II-1922, </a:t>
            </a:r>
            <a:r>
              <a:rPr lang="cs-CZ" sz="2600" dirty="0"/>
              <a:t>SIA-PAH, </a:t>
            </a:r>
            <a:r>
              <a:rPr lang="cs-CZ" dirty="0" err="1"/>
              <a:t>kart</a:t>
            </a:r>
            <a:r>
              <a:rPr lang="cs-CZ" dirty="0"/>
              <a:t>. 44, sl. „Matiegka“</a:t>
            </a:r>
            <a:r>
              <a:rPr lang="cs-CZ" sz="2600" dirty="0"/>
              <a:t>)</a:t>
            </a:r>
          </a:p>
          <a:p>
            <a:pPr marL="0" indent="0">
              <a:buNone/>
            </a:pP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3500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646545" y="365124"/>
            <a:ext cx="10707255" cy="6091093"/>
          </a:xfrm>
        </p:spPr>
        <p:txBody>
          <a:bodyPr>
            <a:normAutofit/>
          </a:bodyPr>
          <a:lstStyle/>
          <a:p>
            <a:pPr marL="0" indent="0">
              <a:buNone/>
            </a:pPr>
            <a:r>
              <a:rPr lang="cs-CZ" sz="4000" b="1" dirty="0"/>
              <a:t>Prameny:</a:t>
            </a:r>
          </a:p>
          <a:p>
            <a:pPr marL="0" indent="0">
              <a:buNone/>
            </a:pPr>
            <a:endParaRPr lang="cs-CZ" sz="3200" dirty="0"/>
          </a:p>
          <a:p>
            <a:pPr marL="0" indent="0">
              <a:buNone/>
            </a:pPr>
            <a:r>
              <a:rPr lang="cs-CZ" sz="3200" dirty="0"/>
              <a:t>publikované texty (</a:t>
            </a:r>
            <a:r>
              <a:rPr lang="en-US" sz="3200" i="1" dirty="0"/>
              <a:t>American Journal of Physical Anthropology</a:t>
            </a:r>
            <a:r>
              <a:rPr lang="cs-CZ" sz="3200" i="1" dirty="0"/>
              <a:t>, </a:t>
            </a:r>
            <a:r>
              <a:rPr lang="cs-CZ" sz="3200" i="1" dirty="0" err="1"/>
              <a:t>Anthropologie</a:t>
            </a:r>
            <a:r>
              <a:rPr lang="cs-CZ" sz="3200" dirty="0"/>
              <a:t>, monografie a příležitostné tisky)</a:t>
            </a:r>
          </a:p>
          <a:p>
            <a:pPr marL="0" indent="0">
              <a:buNone/>
            </a:pPr>
            <a:endParaRPr lang="cs-CZ" sz="3200" dirty="0"/>
          </a:p>
          <a:p>
            <a:pPr marL="0" indent="0">
              <a:buNone/>
            </a:pPr>
            <a:endParaRPr lang="cs-CZ" sz="3200" dirty="0"/>
          </a:p>
          <a:p>
            <a:pPr marL="0" indent="0">
              <a:buNone/>
            </a:pPr>
            <a:r>
              <a:rPr lang="cs-CZ" sz="3200" dirty="0" err="1"/>
              <a:t>Archives</a:t>
            </a:r>
            <a:r>
              <a:rPr lang="cs-CZ" sz="3200" dirty="0"/>
              <a:t> </a:t>
            </a:r>
            <a:r>
              <a:rPr lang="cs-CZ" sz="3200" dirty="0" err="1"/>
              <a:t>of</a:t>
            </a:r>
            <a:r>
              <a:rPr lang="cs-CZ" sz="3200" dirty="0"/>
              <a:t> </a:t>
            </a:r>
            <a:r>
              <a:rPr lang="cs-CZ" sz="3200" dirty="0" err="1"/>
              <a:t>the</a:t>
            </a:r>
            <a:r>
              <a:rPr lang="cs-CZ" sz="3200" dirty="0"/>
              <a:t> Smithsonian </a:t>
            </a:r>
            <a:r>
              <a:rPr lang="cs-CZ" sz="3200" dirty="0" err="1"/>
              <a:t>Institution</a:t>
            </a:r>
            <a:r>
              <a:rPr lang="cs-CZ" sz="3200" dirty="0"/>
              <a:t>, fond </a:t>
            </a:r>
            <a:r>
              <a:rPr lang="cs-CZ" sz="3200" dirty="0" err="1"/>
              <a:t>Papers</a:t>
            </a:r>
            <a:r>
              <a:rPr lang="cs-CZ" sz="3200" dirty="0"/>
              <a:t> </a:t>
            </a:r>
            <a:r>
              <a:rPr lang="cs-CZ" sz="3200" dirty="0" err="1"/>
              <a:t>of</a:t>
            </a:r>
            <a:r>
              <a:rPr lang="cs-CZ" sz="3200" dirty="0"/>
              <a:t> Aleš Hrdlička</a:t>
            </a:r>
          </a:p>
          <a:p>
            <a:pPr marL="0" indent="0">
              <a:buNone/>
            </a:pPr>
            <a:r>
              <a:rPr lang="cs-CZ" sz="3200" dirty="0"/>
              <a:t>Archiv Univerzity Karlovy, fond Jindřich Matiegka ad.</a:t>
            </a: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944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4"/>
          <a:stretch>
            <a:fillRect/>
          </a:stretch>
        </p:blipFill>
        <p:spPr>
          <a:xfrm>
            <a:off x="728504" y="-1205398"/>
            <a:ext cx="10216587" cy="9110245"/>
          </a:xfrm>
          <a:prstGeom prst="rect">
            <a:avLst/>
          </a:prstGeom>
        </p:spPr>
      </p:pic>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0011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563418" y="365124"/>
            <a:ext cx="11259127" cy="5887893"/>
          </a:xfrm>
        </p:spPr>
        <p:txBody>
          <a:bodyPr/>
          <a:lstStyle/>
          <a:p>
            <a:pPr marL="0" indent="0">
              <a:buNone/>
            </a:pPr>
            <a:r>
              <a:rPr lang="cs-CZ" dirty="0"/>
              <a:t>„</a:t>
            </a:r>
            <a:r>
              <a:rPr lang="en-US" dirty="0"/>
              <a:t>I have been approached by two of our best known and most respected anthropologists with the request that I prepare for publication a plain statement of the facts concerning race. This statement would be signed by a limited number of the physical anthropologists in this country who are considered to be in leading positions in this field. The anthropologists who have asked my help in this matter are seriously alarmed on account of the widespread anti-Semitic and pro-Nazi propaganda which is pervading the country. They are actually of the opinion that some grave consequences are likely to result from such propaganda unless some effort is made to counteract it</a:t>
            </a:r>
            <a:r>
              <a:rPr lang="cs-CZ" dirty="0"/>
              <a:t>.“</a:t>
            </a:r>
          </a:p>
          <a:p>
            <a:pPr marL="0" indent="0">
              <a:buNone/>
            </a:pPr>
            <a:endParaRPr lang="cs-CZ" dirty="0"/>
          </a:p>
          <a:p>
            <a:pPr marL="0" indent="0">
              <a:buNone/>
            </a:pPr>
            <a:r>
              <a:rPr lang="cs-CZ" sz="2400" dirty="0"/>
              <a:t>(</a:t>
            </a:r>
            <a:r>
              <a:rPr lang="de-DE" sz="2400" dirty="0"/>
              <a:t>E[</a:t>
            </a:r>
            <a:r>
              <a:rPr lang="de-DE" sz="2400" dirty="0" err="1"/>
              <a:t>arnest</a:t>
            </a:r>
            <a:r>
              <a:rPr lang="de-DE" sz="2400" dirty="0"/>
              <a:t>] A. Hooton</a:t>
            </a:r>
            <a:r>
              <a:rPr lang="en-US" sz="2400" dirty="0"/>
              <a:t> </a:t>
            </a:r>
            <a:r>
              <a:rPr lang="de-DE" sz="2400" dirty="0" err="1"/>
              <a:t>Hrdličkovi</a:t>
            </a:r>
            <a:r>
              <a:rPr lang="de-DE" sz="2400" dirty="0"/>
              <a:t>, 25-X-1935</a:t>
            </a:r>
            <a:r>
              <a:rPr lang="cs-CZ" sz="2400" dirty="0"/>
              <a:t>, SIA-PAH, </a:t>
            </a:r>
            <a:r>
              <a:rPr lang="cs-CZ" sz="2400" dirty="0" err="1"/>
              <a:t>kart</a:t>
            </a:r>
            <a:r>
              <a:rPr lang="cs-CZ" sz="2400" dirty="0"/>
              <a:t>. 55, sl. „</a:t>
            </a:r>
            <a:r>
              <a:rPr lang="cs-CZ" sz="2400" dirty="0" err="1"/>
              <a:t>Race</a:t>
            </a:r>
            <a:r>
              <a:rPr lang="cs-CZ" sz="2400" dirty="0"/>
              <a:t>“) </a:t>
            </a:r>
          </a:p>
          <a:p>
            <a:pPr marL="0" indent="0">
              <a:buNone/>
            </a:pP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0601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5400000">
            <a:off x="1296168" y="101263"/>
            <a:ext cx="8916172" cy="6687127"/>
          </a:xfr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809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226291" y="5538641"/>
            <a:ext cx="11739418" cy="4351338"/>
          </a:xfrm>
        </p:spPr>
        <p:txBody>
          <a:bodyPr>
            <a:normAutofit/>
          </a:bodyPr>
          <a:lstStyle/>
          <a:p>
            <a:pPr marL="0" indent="0">
              <a:buNone/>
            </a:pPr>
            <a:r>
              <a:rPr lang="cs-CZ" sz="2400" dirty="0" err="1"/>
              <a:t>Earnest</a:t>
            </a:r>
            <a:r>
              <a:rPr lang="cs-CZ" sz="2400" dirty="0"/>
              <a:t> A. </a:t>
            </a:r>
            <a:r>
              <a:rPr lang="cs-CZ" sz="2400" dirty="0" err="1"/>
              <a:t>Hooton</a:t>
            </a:r>
            <a:r>
              <a:rPr lang="cs-CZ" sz="2400" dirty="0"/>
              <a:t>, </a:t>
            </a:r>
            <a:r>
              <a:rPr lang="cs-CZ" sz="2400" dirty="0" err="1"/>
              <a:t>Plain</a:t>
            </a:r>
            <a:r>
              <a:rPr lang="cs-CZ" sz="2400" dirty="0"/>
              <a:t> </a:t>
            </a:r>
            <a:r>
              <a:rPr lang="cs-CZ" sz="2400" dirty="0" err="1"/>
              <a:t>Statements</a:t>
            </a:r>
            <a:r>
              <a:rPr lang="cs-CZ" sz="2400" dirty="0"/>
              <a:t> </a:t>
            </a:r>
            <a:r>
              <a:rPr lang="cs-CZ" sz="2400" dirty="0" err="1"/>
              <a:t>about</a:t>
            </a:r>
            <a:r>
              <a:rPr lang="cs-CZ" sz="2400" dirty="0"/>
              <a:t> </a:t>
            </a:r>
            <a:r>
              <a:rPr lang="cs-CZ" sz="2400" dirty="0" err="1"/>
              <a:t>Race</a:t>
            </a:r>
            <a:r>
              <a:rPr lang="cs-CZ" sz="2400" dirty="0"/>
              <a:t>, </a:t>
            </a:r>
            <a:r>
              <a:rPr lang="cs-CZ" sz="2400" i="1" dirty="0"/>
              <a:t>Science</a:t>
            </a:r>
            <a:r>
              <a:rPr lang="cs-CZ" sz="2400" dirty="0"/>
              <a:t> 29-V-1936 (NS 83:2161), s. 511-513</a:t>
            </a:r>
          </a:p>
        </p:txBody>
      </p:sp>
      <p:pic>
        <p:nvPicPr>
          <p:cNvPr id="4" name="Obrázek 3"/>
          <p:cNvPicPr>
            <a:picLocks noChangeAspect="1"/>
          </p:cNvPicPr>
          <p:nvPr/>
        </p:nvPicPr>
        <p:blipFill>
          <a:blip r:embed="rId4"/>
          <a:stretch>
            <a:fillRect/>
          </a:stretch>
        </p:blipFill>
        <p:spPr>
          <a:xfrm>
            <a:off x="3345937" y="221454"/>
            <a:ext cx="8846063" cy="5029636"/>
          </a:xfrm>
          <a:prstGeom prst="rect">
            <a:avLst/>
          </a:prstGeom>
        </p:spPr>
      </p:pic>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6013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6009" y="2318327"/>
            <a:ext cx="6295991" cy="4539673"/>
          </a:xfrm>
          <a:prstGeom prst="rect">
            <a:avLst/>
          </a:prstGeom>
        </p:spPr>
      </p:pic>
      <p:sp>
        <p:nvSpPr>
          <p:cNvPr id="6" name="Zástupný symbol pro obsah 5"/>
          <p:cNvSpPr>
            <a:spLocks noGrp="1"/>
          </p:cNvSpPr>
          <p:nvPr>
            <p:ph idx="1"/>
          </p:nvPr>
        </p:nvSpPr>
        <p:spPr/>
        <p:txBody>
          <a:bodyPr/>
          <a:lstStyle/>
          <a:p>
            <a:endParaRPr lang="cs-CZ" dirty="0"/>
          </a:p>
        </p:txBody>
      </p:sp>
      <p:sp>
        <p:nvSpPr>
          <p:cNvPr id="7" name="Zástupný symbol pro obsah 2"/>
          <p:cNvSpPr txBox="1">
            <a:spLocks/>
          </p:cNvSpPr>
          <p:nvPr/>
        </p:nvSpPr>
        <p:spPr>
          <a:xfrm>
            <a:off x="496455" y="365124"/>
            <a:ext cx="10515600" cy="598025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4000" b="1" dirty="0"/>
              <a:t>Aleš Hrdlička (1869-1943)</a:t>
            </a:r>
          </a:p>
          <a:p>
            <a:pPr marL="0" indent="0">
              <a:buFont typeface="Arial" panose="020B0604020202020204" pitchFamily="34" charset="0"/>
              <a:buNone/>
            </a:pPr>
            <a:endParaRPr lang="cs-CZ" dirty="0"/>
          </a:p>
          <a:p>
            <a:pPr marL="0" indent="0">
              <a:buFont typeface="Arial" panose="020B0604020202020204" pitchFamily="34" charset="0"/>
              <a:buNone/>
            </a:pPr>
            <a:r>
              <a:rPr lang="cs-CZ" dirty="0"/>
              <a:t>1882 do USA</a:t>
            </a:r>
          </a:p>
          <a:p>
            <a:pPr marL="0" indent="0">
              <a:buFont typeface="Arial" panose="020B0604020202020204" pitchFamily="34" charset="0"/>
              <a:buNone/>
            </a:pPr>
            <a:r>
              <a:rPr lang="cs-CZ" dirty="0"/>
              <a:t>1889-92 </a:t>
            </a:r>
            <a:r>
              <a:rPr lang="cs-CZ" dirty="0" err="1"/>
              <a:t>Eclectic</a:t>
            </a:r>
            <a:r>
              <a:rPr lang="cs-CZ" dirty="0"/>
              <a:t> </a:t>
            </a:r>
            <a:r>
              <a:rPr lang="cs-CZ" dirty="0" err="1"/>
              <a:t>Medical</a:t>
            </a:r>
            <a:r>
              <a:rPr lang="cs-CZ" dirty="0"/>
              <a:t> </a:t>
            </a:r>
            <a:r>
              <a:rPr lang="cs-CZ" dirty="0" err="1"/>
              <a:t>College</a:t>
            </a:r>
            <a:endParaRPr lang="cs-CZ" dirty="0"/>
          </a:p>
          <a:p>
            <a:pPr marL="0" indent="0">
              <a:buFont typeface="Arial" panose="020B0604020202020204" pitchFamily="34" charset="0"/>
              <a:buNone/>
            </a:pPr>
            <a:r>
              <a:rPr lang="cs-CZ" dirty="0"/>
              <a:t>1892-92 </a:t>
            </a:r>
            <a:r>
              <a:rPr lang="cs-CZ" dirty="0" err="1"/>
              <a:t>Homeopatic</a:t>
            </a:r>
            <a:r>
              <a:rPr lang="cs-CZ" dirty="0"/>
              <a:t> </a:t>
            </a:r>
            <a:r>
              <a:rPr lang="cs-CZ" dirty="0" err="1"/>
              <a:t>College</a:t>
            </a:r>
            <a:endParaRPr lang="cs-CZ" dirty="0"/>
          </a:p>
          <a:p>
            <a:pPr marL="0" indent="0">
              <a:buFont typeface="Arial" panose="020B0604020202020204" pitchFamily="34" charset="0"/>
              <a:buNone/>
            </a:pPr>
            <a:r>
              <a:rPr lang="cs-CZ" dirty="0"/>
              <a:t>1894-95 </a:t>
            </a:r>
            <a:r>
              <a:rPr lang="cs-CZ" dirty="0" err="1"/>
              <a:t>Middletown</a:t>
            </a:r>
            <a:r>
              <a:rPr lang="cs-CZ" dirty="0"/>
              <a:t> </a:t>
            </a:r>
            <a:r>
              <a:rPr lang="cs-CZ" dirty="0" err="1"/>
              <a:t>State</a:t>
            </a:r>
            <a:r>
              <a:rPr lang="cs-CZ" dirty="0"/>
              <a:t> </a:t>
            </a:r>
            <a:r>
              <a:rPr lang="cs-CZ" dirty="0" err="1"/>
              <a:t>Homeopa</a:t>
            </a:r>
            <a:r>
              <a:rPr lang="cs-CZ" dirty="0" err="1">
                <a:solidFill>
                  <a:schemeClr val="bg1"/>
                </a:solidFill>
              </a:rPr>
              <a:t>thic</a:t>
            </a:r>
            <a:r>
              <a:rPr lang="cs-CZ" dirty="0">
                <a:solidFill>
                  <a:schemeClr val="bg1"/>
                </a:solidFill>
              </a:rPr>
              <a:t> </a:t>
            </a:r>
            <a:r>
              <a:rPr lang="cs-CZ" dirty="0" err="1">
                <a:solidFill>
                  <a:schemeClr val="bg1"/>
                </a:solidFill>
              </a:rPr>
              <a:t>Hospital</a:t>
            </a:r>
            <a:endParaRPr lang="cs-CZ" dirty="0">
              <a:solidFill>
                <a:schemeClr val="bg1"/>
              </a:solidFill>
            </a:endParaRPr>
          </a:p>
          <a:p>
            <a:pPr marL="0" indent="0">
              <a:buFont typeface="Arial" panose="020B0604020202020204" pitchFamily="34" charset="0"/>
              <a:buNone/>
            </a:pPr>
            <a:r>
              <a:rPr lang="cs-CZ" dirty="0"/>
              <a:t>1895-96 Velká Británie, Francie</a:t>
            </a:r>
          </a:p>
          <a:p>
            <a:pPr marL="0" indent="0">
              <a:buNone/>
            </a:pPr>
            <a:r>
              <a:rPr lang="cs-CZ" dirty="0"/>
              <a:t>1898-1899 </a:t>
            </a:r>
            <a:r>
              <a:rPr lang="en-US" dirty="0"/>
              <a:t>Pathological Institute of </a:t>
            </a:r>
            <a:r>
              <a:rPr lang="cs-CZ" dirty="0"/>
              <a:t>t</a:t>
            </a:r>
            <a:r>
              <a:rPr lang="en-US" dirty="0">
                <a:solidFill>
                  <a:schemeClr val="bg1"/>
                </a:solidFill>
              </a:rPr>
              <a:t>he New York State Hospitals</a:t>
            </a:r>
            <a:endParaRPr lang="cs-CZ" dirty="0">
              <a:solidFill>
                <a:schemeClr val="bg1"/>
              </a:solidFill>
            </a:endParaRPr>
          </a:p>
          <a:p>
            <a:pPr marL="0" indent="0">
              <a:buNone/>
            </a:pPr>
            <a:r>
              <a:rPr lang="cs-CZ" dirty="0"/>
              <a:t>1899-1903 </a:t>
            </a:r>
            <a:r>
              <a:rPr lang="en-US" dirty="0"/>
              <a:t>American Museum of Nat</a:t>
            </a:r>
            <a:r>
              <a:rPr lang="en-US" dirty="0">
                <a:solidFill>
                  <a:schemeClr val="bg1"/>
                </a:solidFill>
              </a:rPr>
              <a:t>ural History </a:t>
            </a:r>
            <a:endParaRPr lang="cs-CZ" dirty="0">
              <a:solidFill>
                <a:schemeClr val="bg1"/>
              </a:solidFill>
            </a:endParaRPr>
          </a:p>
          <a:p>
            <a:pPr marL="0" indent="0">
              <a:buNone/>
            </a:pPr>
            <a:r>
              <a:rPr lang="cs-CZ" dirty="0"/>
              <a:t>1903-1943 U. S. </a:t>
            </a:r>
            <a:r>
              <a:rPr lang="en-US" dirty="0"/>
              <a:t>National Museum</a:t>
            </a:r>
            <a:r>
              <a:rPr lang="cs-CZ" dirty="0"/>
              <a:t>        </a:t>
            </a:r>
          </a:p>
          <a:p>
            <a:pPr marL="0" indent="0">
              <a:buNone/>
            </a:pPr>
            <a:r>
              <a:rPr lang="cs-CZ" dirty="0"/>
              <a:t>        </a:t>
            </a:r>
            <a:r>
              <a:rPr lang="en-US" dirty="0"/>
              <a:t>1918 </a:t>
            </a:r>
            <a:r>
              <a:rPr lang="en-US" i="1" dirty="0"/>
              <a:t>American Journal of Physic</a:t>
            </a:r>
            <a:r>
              <a:rPr lang="en-US" i="1" dirty="0">
                <a:solidFill>
                  <a:schemeClr val="bg1"/>
                </a:solidFill>
              </a:rPr>
              <a:t>al Anthropology</a:t>
            </a:r>
            <a:endParaRPr lang="cs-CZ" i="1" dirty="0">
              <a:solidFill>
                <a:schemeClr val="bg1"/>
              </a:solidFill>
            </a:endParaRPr>
          </a:p>
          <a:p>
            <a:pPr marL="0" indent="0">
              <a:buNone/>
            </a:pPr>
            <a:r>
              <a:rPr lang="cs-CZ" dirty="0"/>
              <a:t>        </a:t>
            </a:r>
            <a:r>
              <a:rPr lang="en-US" dirty="0"/>
              <a:t>1929 American Association of Ph</a:t>
            </a:r>
            <a:r>
              <a:rPr lang="en-US" dirty="0">
                <a:solidFill>
                  <a:schemeClr val="bg1"/>
                </a:solidFill>
              </a:rPr>
              <a:t>ysical Anthropologists</a:t>
            </a:r>
            <a:endParaRPr lang="cs-CZ" dirty="0">
              <a:solidFill>
                <a:schemeClr val="bg1"/>
              </a:solidFill>
            </a:endParaRPr>
          </a:p>
          <a:p>
            <a:pPr marL="0" indent="0">
              <a:buFont typeface="Arial" panose="020B0604020202020204" pitchFamily="34" charset="0"/>
              <a:buNone/>
            </a:pP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2926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350982" y="365124"/>
            <a:ext cx="10928928" cy="5832475"/>
          </a:xfrm>
        </p:spPr>
        <p:txBody>
          <a:bodyPr/>
          <a:lstStyle/>
          <a:p>
            <a:pPr marL="0" indent="0">
              <a:buNone/>
            </a:pPr>
            <a:r>
              <a:rPr lang="cs-CZ" dirty="0"/>
              <a:t>Prosím vás o malou službu. Chci doručiti vaším prostřednictvím přiloženou obálku s malým dárkem Ú. Matici – </a:t>
            </a:r>
            <a:r>
              <a:rPr lang="cs-CZ" dirty="0" err="1"/>
              <a:t>nevímť</a:t>
            </a:r>
            <a:r>
              <a:rPr lang="cs-CZ" dirty="0"/>
              <a:t> kam bych to poslal bezpečně přímo. A při odevzdání buďte tak laskav a upozorněte na to, že nepřeji si nějaké veřejnosti. </a:t>
            </a:r>
          </a:p>
          <a:p>
            <a:pPr marL="0" indent="0">
              <a:buNone/>
            </a:pPr>
            <a:r>
              <a:rPr lang="cs-CZ" sz="2400" dirty="0"/>
              <a:t>(Hrdlička </a:t>
            </a:r>
            <a:r>
              <a:rPr lang="cs-CZ" sz="2400" dirty="0" err="1"/>
              <a:t>Matiegkovi</a:t>
            </a:r>
            <a:r>
              <a:rPr lang="cs-CZ" sz="2400" dirty="0"/>
              <a:t>, 6-X-1905, Smithsonian </a:t>
            </a:r>
            <a:r>
              <a:rPr lang="cs-CZ" sz="2400" dirty="0" err="1"/>
              <a:t>Institution</a:t>
            </a:r>
            <a:r>
              <a:rPr lang="cs-CZ" sz="2400" dirty="0"/>
              <a:t> </a:t>
            </a:r>
            <a:r>
              <a:rPr lang="cs-CZ" sz="2400" dirty="0" err="1"/>
              <a:t>Archives</a:t>
            </a:r>
            <a:r>
              <a:rPr lang="cs-CZ" sz="2400" dirty="0"/>
              <a:t>, fond </a:t>
            </a:r>
            <a:r>
              <a:rPr lang="cs-CZ" sz="2400" dirty="0" err="1"/>
              <a:t>Papers</a:t>
            </a:r>
            <a:r>
              <a:rPr lang="cs-CZ" sz="2400" dirty="0"/>
              <a:t> </a:t>
            </a:r>
            <a:r>
              <a:rPr lang="cs-CZ" sz="2400" dirty="0" err="1"/>
              <a:t>of</a:t>
            </a:r>
            <a:r>
              <a:rPr lang="cs-CZ" sz="2400" dirty="0"/>
              <a:t> Aleš Hrdlička (nadále SIA-PAH), </a:t>
            </a:r>
            <a:r>
              <a:rPr lang="cs-CZ" sz="2400" dirty="0" err="1"/>
              <a:t>kart</a:t>
            </a:r>
            <a:r>
              <a:rPr lang="cs-CZ" sz="2400" dirty="0"/>
              <a:t>. 44, sl. „Matiegka“)</a:t>
            </a:r>
          </a:p>
          <a:p>
            <a:pPr marL="0" indent="0">
              <a:buNone/>
            </a:pPr>
            <a:endParaRPr lang="cs-CZ" dirty="0"/>
          </a:p>
          <a:p>
            <a:pPr marL="0" indent="0">
              <a:buNone/>
            </a:pPr>
            <a:r>
              <a:rPr lang="cs-CZ" dirty="0"/>
              <a:t>Dočetl jsem se o potřebě Sokola, a rád bych též něčím přispěl. </a:t>
            </a:r>
            <a:r>
              <a:rPr lang="cs-CZ" dirty="0" err="1"/>
              <a:t>Zasýlám</a:t>
            </a:r>
            <a:r>
              <a:rPr lang="cs-CZ" dirty="0"/>
              <a:t> vám tedy 200 korun, vše, co mi nyní možno, a prosím, by jste je odevzdal, s přiloženým lístkem, starostovi Scheinerovi. </a:t>
            </a:r>
          </a:p>
          <a:p>
            <a:pPr marL="0" indent="0">
              <a:buNone/>
            </a:pPr>
            <a:r>
              <a:rPr lang="cs-CZ" sz="2400" dirty="0"/>
              <a:t>(Hrdlička </a:t>
            </a:r>
            <a:r>
              <a:rPr lang="cs-CZ" sz="2400" dirty="0" err="1"/>
              <a:t>Matiegkovi</a:t>
            </a:r>
            <a:r>
              <a:rPr lang="cs-CZ" sz="2400" dirty="0"/>
              <a:t>, 14-X-191[1], SIA-PAH, </a:t>
            </a:r>
            <a:r>
              <a:rPr lang="cs-CZ" sz="2400" dirty="0" err="1"/>
              <a:t>kart</a:t>
            </a:r>
            <a:r>
              <a:rPr lang="cs-CZ" sz="2400" dirty="0"/>
              <a:t>. 44, sl. „Matiegka“)</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3448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89019" y="-10574"/>
            <a:ext cx="6689002" cy="6868573"/>
          </a:xfr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9328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471055" y="365124"/>
            <a:ext cx="11342254" cy="6349711"/>
          </a:xfrm>
        </p:spPr>
        <p:txBody>
          <a:bodyPr>
            <a:normAutofit/>
          </a:bodyPr>
          <a:lstStyle/>
          <a:p>
            <a:pPr marL="0" indent="0">
              <a:buNone/>
            </a:pPr>
            <a:r>
              <a:rPr lang="cs-CZ" dirty="0"/>
              <a:t>„V duchu kreslil jsem si obrázek Českého ústavu pojímajícího všechny </a:t>
            </a:r>
            <a:r>
              <a:rPr lang="cs-CZ" dirty="0" err="1"/>
              <a:t>odvětve</a:t>
            </a:r>
            <a:r>
              <a:rPr lang="cs-CZ" dirty="0"/>
              <a:t> a sbírky </a:t>
            </a:r>
            <a:r>
              <a:rPr lang="cs-CZ" dirty="0" err="1"/>
              <a:t>lidovědy</a:t>
            </a:r>
            <a:r>
              <a:rPr lang="cs-CZ" dirty="0"/>
              <a:t>. Pro takový ústav bylo by radostí mnohé zachovati a i jinak naň vzpomenouti; a takový ústav byl by pomníkem naší vědě. […] Zde v Americe vládní podpora jest neznáma a </a:t>
            </a:r>
            <a:r>
              <a:rPr lang="cs-CZ" dirty="0" err="1"/>
              <a:t>předc</a:t>
            </a:r>
            <a:r>
              <a:rPr lang="cs-CZ" dirty="0"/>
              <a:t> se tu tak mnohé uskutečňuje. […] Spojený, jednotný český antropologický ústav s knihovnou a sbírkami, s vícero odbory pracovních sil, s oddíly vzájemně se doplňujícími, a se svými vlastními publikacemi, byl by ústavem důležitosti mezinárodní a snadno by se mohl státi aspoň Slovanům tím, čím Pařížská </a:t>
            </a:r>
            <a:r>
              <a:rPr lang="cs-CZ" dirty="0" err="1"/>
              <a:t>École</a:t>
            </a:r>
            <a:r>
              <a:rPr lang="cs-CZ" dirty="0"/>
              <a:t> </a:t>
            </a:r>
            <a:r>
              <a:rPr lang="cs-CZ" dirty="0" err="1"/>
              <a:t>dʼanthropologie</a:t>
            </a:r>
            <a:r>
              <a:rPr lang="cs-CZ" dirty="0"/>
              <a:t> jest zemím latinským, i Anglii. Nejsoucnost zámořských osad, </a:t>
            </a:r>
            <a:r>
              <a:rPr lang="cs-CZ" dirty="0" err="1"/>
              <a:t>nevlastnictví</a:t>
            </a:r>
            <a:r>
              <a:rPr lang="cs-CZ" dirty="0"/>
              <a:t> primitivních kmenů, není překážkou tak velikou, a naopak dává </a:t>
            </a:r>
            <a:r>
              <a:rPr lang="cs-CZ" dirty="0" err="1"/>
              <a:t>velecený</a:t>
            </a:r>
            <a:r>
              <a:rPr lang="cs-CZ" dirty="0"/>
              <a:t> podnět k soustředění. Množství z nejdůležitějších úkolů </a:t>
            </a:r>
            <a:r>
              <a:rPr lang="cs-CZ" dirty="0" err="1"/>
              <a:t>anthropologie</a:t>
            </a:r>
            <a:r>
              <a:rPr lang="cs-CZ" dirty="0"/>
              <a:t> jsou čistě – může-li se užíti ten název – domácími; a konečně kol </a:t>
            </a:r>
            <a:r>
              <a:rPr lang="cs-CZ" dirty="0" err="1"/>
              <a:t>anthropologických</a:t>
            </a:r>
            <a:r>
              <a:rPr lang="cs-CZ" dirty="0"/>
              <a:t> ústavů nerostou zdi.“ </a:t>
            </a:r>
          </a:p>
          <a:p>
            <a:pPr marL="0" indent="0">
              <a:buNone/>
            </a:pPr>
            <a:endParaRPr lang="cs-CZ" dirty="0"/>
          </a:p>
          <a:p>
            <a:pPr marL="0" indent="0">
              <a:buNone/>
            </a:pPr>
            <a:r>
              <a:rPr lang="cs-CZ" sz="2400" dirty="0"/>
              <a:t>(Hrdlička </a:t>
            </a:r>
            <a:r>
              <a:rPr lang="cs-CZ" sz="2400" dirty="0" err="1"/>
              <a:t>Matiegkovi</a:t>
            </a:r>
            <a:r>
              <a:rPr lang="cs-CZ" sz="2400" dirty="0"/>
              <a:t>, 30-X-1907, SIA-PAH, </a:t>
            </a:r>
            <a:r>
              <a:rPr lang="cs-CZ" sz="2400" dirty="0" err="1"/>
              <a:t>kart</a:t>
            </a:r>
            <a:r>
              <a:rPr lang="cs-CZ" sz="2400" dirty="0"/>
              <a:t>. 44, sl. „Matiegka“)</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9643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755073" y="365125"/>
            <a:ext cx="10171545" cy="4351338"/>
          </a:xfrm>
        </p:spPr>
        <p:txBody>
          <a:bodyPr/>
          <a:lstStyle/>
          <a:p>
            <a:pPr marL="0" indent="0">
              <a:buNone/>
            </a:pPr>
            <a:r>
              <a:rPr lang="cs-CZ" dirty="0"/>
              <a:t>Prosím srdečně napište nám Váš životopis, […] neb se pánové ptají kdo je prof. Aleš Hrdlička, jak se dostal do Ameriky, co studoval, je v </a:t>
            </a:r>
            <a:r>
              <a:rPr lang="cs-CZ" dirty="0" err="1"/>
              <a:t>Čecháh</a:t>
            </a:r>
            <a:r>
              <a:rPr lang="cs-CZ" dirty="0"/>
              <a:t> rodem, aneb narozen v Americe? a na tito otázky nemám odpověď. </a:t>
            </a:r>
          </a:p>
          <a:p>
            <a:pPr marL="0" indent="0">
              <a:buNone/>
            </a:pPr>
            <a:endParaRPr lang="cs-CZ" dirty="0"/>
          </a:p>
          <a:p>
            <a:pPr marL="0" indent="0">
              <a:buNone/>
            </a:pPr>
            <a:r>
              <a:rPr lang="cs-CZ" sz="2400" dirty="0"/>
              <a:t>(Náprstková Hrdličkovi, 30-XI-1906, SIA-PAH, </a:t>
            </a:r>
            <a:r>
              <a:rPr lang="cs-CZ" sz="2400" dirty="0" err="1"/>
              <a:t>kart</a:t>
            </a:r>
            <a:r>
              <a:rPr lang="cs-CZ" sz="2400" dirty="0"/>
              <a:t>. 48, sl. „</a:t>
            </a:r>
            <a:r>
              <a:rPr lang="cs-CZ" sz="2400" dirty="0" err="1"/>
              <a:t>Naprstek</a:t>
            </a:r>
            <a:r>
              <a:rPr lang="cs-CZ" sz="2400" dirty="0"/>
              <a:t>“)</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0859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267854" y="263524"/>
            <a:ext cx="11730182" cy="6820767"/>
          </a:xfrm>
        </p:spPr>
        <p:txBody>
          <a:bodyPr>
            <a:normAutofit fontScale="92500"/>
          </a:bodyPr>
          <a:lstStyle/>
          <a:p>
            <a:pPr marL="0" indent="0">
              <a:buNone/>
            </a:pPr>
            <a:r>
              <a:rPr lang="cs-CZ" dirty="0"/>
              <a:t>„Čtu o vašem dárku </a:t>
            </a:r>
            <a:r>
              <a:rPr lang="cs-CZ" dirty="0" err="1"/>
              <a:t>anthropologické</a:t>
            </a:r>
            <a:r>
              <a:rPr lang="cs-CZ" dirty="0"/>
              <a:t> společnosti v Paříži – nebylo by možno vám něčím podobným pamatovati na ústav, v němž nyní jsem činným? Naše národnost jest tu </a:t>
            </a:r>
            <a:r>
              <a:rPr lang="cs-CZ" dirty="0" err="1"/>
              <a:t>skorem</a:t>
            </a:r>
            <a:r>
              <a:rPr lang="cs-CZ" dirty="0"/>
              <a:t> úplně neznáma a beze vší </a:t>
            </a:r>
            <a:r>
              <a:rPr lang="cs-CZ" dirty="0" err="1"/>
              <a:t>ethnologické</a:t>
            </a:r>
            <a:r>
              <a:rPr lang="cs-CZ" dirty="0"/>
              <a:t> neb anatomické representace. […] Jak málo se o nás zná, bude vám </a:t>
            </a:r>
            <a:r>
              <a:rPr lang="cs-CZ" dirty="0" err="1"/>
              <a:t>zřejmo</a:t>
            </a:r>
            <a:r>
              <a:rPr lang="cs-CZ" dirty="0"/>
              <a:t> z toho, že v právě obnovené klasifikaci přistěhovalců byli by, kdybych náhodou se toho včas nedověděl, Čechy a Moravany co „</a:t>
            </a:r>
            <a:r>
              <a:rPr lang="cs-CZ" dirty="0" err="1"/>
              <a:t>Teutonic</a:t>
            </a:r>
            <a:r>
              <a:rPr lang="cs-CZ" dirty="0"/>
              <a:t> </a:t>
            </a:r>
            <a:r>
              <a:rPr lang="cs-CZ" dirty="0" err="1"/>
              <a:t>People</a:t>
            </a:r>
            <a:r>
              <a:rPr lang="cs-CZ" dirty="0"/>
              <a:t>“; a dále z toho, že v tomto Museu, jež jest </a:t>
            </a:r>
            <a:r>
              <a:rPr lang="cs-CZ" dirty="0" err="1"/>
              <a:t>nejrepresentačním</a:t>
            </a:r>
            <a:r>
              <a:rPr lang="cs-CZ" dirty="0"/>
              <a:t> v celé Americe, ač tu jest mnoho předmětů z Bulharska a jiných malých slovanských zemí, až dosud nenabyl jsem ani jediné věci jakékoli povahy, týkající se Čechů. Množství Američanů i ze vzdělaných tříd pokládá Čechy za totožné s Maďary, aneb docela s cikány. Kdyby se utvořil nějaký hlouček národovců, který by si vzal celou tuto věc za účel a obdařil toto Museum byť i jen malou národopisnou sbírkou, prospělo by nám to nesmírně. Zde projde do roka nejen statisíce Američanů, než i množství cizinců ze všech národů. Hlavně důležitá a interesantní byla by sbírka nejdůležitějších národních krojů, něco sádrových forem českých typických obličejů, něco lebek a asi šest mozků; zároveň pak spisy tak jako vaše v češtině i v němčině, a jiné, hlavně ilustrované; též vzorky obydlí atd., se kterými s pomocí forem sádrových a obleků dala by se sestaviti jedna charakteristická, v životní velikosti (vyjma obydlí) Česká skupina.“  </a:t>
            </a:r>
          </a:p>
          <a:p>
            <a:pPr marL="0" indent="0">
              <a:buNone/>
            </a:pPr>
            <a:r>
              <a:rPr lang="cs-CZ" sz="2600" dirty="0"/>
              <a:t>(Hrdlička </a:t>
            </a:r>
            <a:r>
              <a:rPr lang="cs-CZ" sz="2600" dirty="0" err="1"/>
              <a:t>Matiegkovi</a:t>
            </a:r>
            <a:r>
              <a:rPr lang="cs-CZ" sz="2600" dirty="0"/>
              <a:t>, 14-V-1903, SIA-PAH, </a:t>
            </a:r>
            <a:r>
              <a:rPr lang="cs-CZ" dirty="0" err="1"/>
              <a:t>kart</a:t>
            </a:r>
            <a:r>
              <a:rPr lang="cs-CZ" dirty="0"/>
              <a:t>. 44, sl. „Matiegka“</a:t>
            </a:r>
            <a:r>
              <a:rPr lang="cs-CZ" sz="2600" dirty="0"/>
              <a:t>)</a:t>
            </a:r>
          </a:p>
          <a:p>
            <a:pPr marL="0" indent="0">
              <a:buNone/>
            </a:pP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9316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609599" y="236970"/>
            <a:ext cx="7453745" cy="6468629"/>
          </a:xfrm>
        </p:spPr>
        <p:txBody>
          <a:bodyPr/>
          <a:lstStyle/>
          <a:p>
            <a:endParaRPr lang="cs-CZ" dirty="0"/>
          </a:p>
          <a:p>
            <a:r>
              <a:rPr lang="en-US" dirty="0"/>
              <a:t>“The Slavs”, </a:t>
            </a:r>
            <a:r>
              <a:rPr lang="en-US" i="1" dirty="0"/>
              <a:t>The Czechoslovak Review</a:t>
            </a:r>
            <a:r>
              <a:rPr lang="en-US" dirty="0"/>
              <a:t> 10:2 (1918), 180-18</a:t>
            </a:r>
            <a:r>
              <a:rPr lang="cs-CZ" dirty="0"/>
              <a:t>7</a:t>
            </a:r>
          </a:p>
          <a:p>
            <a:r>
              <a:rPr lang="en-US" dirty="0"/>
              <a:t>Aleš Hrdlička, </a:t>
            </a:r>
            <a:r>
              <a:rPr lang="cs-CZ" dirty="0"/>
              <a:t>„Bohemia and </a:t>
            </a:r>
            <a:r>
              <a:rPr lang="cs-CZ" dirty="0" err="1"/>
              <a:t>the</a:t>
            </a:r>
            <a:r>
              <a:rPr lang="cs-CZ" dirty="0"/>
              <a:t> </a:t>
            </a:r>
            <a:r>
              <a:rPr lang="cs-CZ" dirty="0" err="1"/>
              <a:t>Czechs</a:t>
            </a:r>
            <a:r>
              <a:rPr lang="cs-CZ" dirty="0"/>
              <a:t>“, </a:t>
            </a:r>
            <a:r>
              <a:rPr lang="cs-CZ" i="1" dirty="0" err="1"/>
              <a:t>The</a:t>
            </a:r>
            <a:r>
              <a:rPr lang="cs-CZ" i="1" dirty="0"/>
              <a:t> National Geographic </a:t>
            </a:r>
            <a:r>
              <a:rPr lang="cs-CZ" dirty="0"/>
              <a:t>31:2 (1917)</a:t>
            </a:r>
          </a:p>
          <a:p>
            <a:pPr marL="0" indent="0">
              <a:buNone/>
            </a:pPr>
            <a:endParaRPr lang="cs-CZ" dirty="0"/>
          </a:p>
          <a:p>
            <a:pPr marL="0" indent="0">
              <a:buNone/>
            </a:pPr>
            <a:endParaRPr lang="cs-CZ" dirty="0"/>
          </a:p>
          <a:p>
            <a:pPr marL="0" indent="0">
              <a:buNone/>
            </a:pPr>
            <a:r>
              <a:rPr lang="cs-CZ" dirty="0"/>
              <a:t>„</a:t>
            </a:r>
            <a:r>
              <a:rPr lang="cs-CZ" dirty="0" err="1"/>
              <a:t>The</a:t>
            </a:r>
            <a:r>
              <a:rPr lang="cs-CZ" dirty="0"/>
              <a:t> </a:t>
            </a:r>
            <a:r>
              <a:rPr lang="cs-CZ" dirty="0" err="1"/>
              <a:t>same</a:t>
            </a:r>
            <a:r>
              <a:rPr lang="cs-CZ" dirty="0"/>
              <a:t> natural </a:t>
            </a:r>
            <a:r>
              <a:rPr lang="cs-CZ" dirty="0" err="1"/>
              <a:t>law</a:t>
            </a:r>
            <a:r>
              <a:rPr lang="cs-CZ" dirty="0"/>
              <a:t> </a:t>
            </a:r>
            <a:r>
              <a:rPr lang="cs-CZ" dirty="0" err="1"/>
              <a:t>of</a:t>
            </a:r>
            <a:r>
              <a:rPr lang="cs-CZ" dirty="0"/>
              <a:t> </a:t>
            </a:r>
            <a:r>
              <a:rPr lang="cs-CZ" dirty="0" err="1"/>
              <a:t>preservation</a:t>
            </a:r>
            <a:r>
              <a:rPr lang="cs-CZ" dirty="0"/>
              <a:t> </a:t>
            </a:r>
            <a:r>
              <a:rPr lang="cs-CZ" dirty="0" err="1"/>
              <a:t>that</a:t>
            </a:r>
            <a:r>
              <a:rPr lang="cs-CZ" dirty="0"/>
              <a:t> </a:t>
            </a:r>
            <a:r>
              <a:rPr lang="cs-CZ" dirty="0" err="1"/>
              <a:t>rules</a:t>
            </a:r>
            <a:r>
              <a:rPr lang="cs-CZ" dirty="0"/>
              <a:t> </a:t>
            </a:r>
            <a:r>
              <a:rPr lang="cs-CZ" dirty="0" err="1"/>
              <a:t>over</a:t>
            </a:r>
            <a:r>
              <a:rPr lang="cs-CZ" dirty="0"/>
              <a:t> </a:t>
            </a:r>
            <a:r>
              <a:rPr lang="cs-CZ" dirty="0" err="1"/>
              <a:t>individuals</a:t>
            </a:r>
            <a:r>
              <a:rPr lang="cs-CZ" dirty="0"/>
              <a:t> </a:t>
            </a:r>
            <a:r>
              <a:rPr lang="cs-CZ" dirty="0" err="1"/>
              <a:t>rules</a:t>
            </a:r>
            <a:r>
              <a:rPr lang="cs-CZ" dirty="0"/>
              <a:t> </a:t>
            </a:r>
            <a:r>
              <a:rPr lang="cs-CZ" dirty="0" err="1"/>
              <a:t>also</a:t>
            </a:r>
            <a:r>
              <a:rPr lang="cs-CZ" dirty="0"/>
              <a:t> </a:t>
            </a:r>
            <a:r>
              <a:rPr lang="cs-CZ" dirty="0" err="1"/>
              <a:t>over</a:t>
            </a:r>
            <a:r>
              <a:rPr lang="cs-CZ" dirty="0"/>
              <a:t> </a:t>
            </a:r>
            <a:r>
              <a:rPr lang="cs-CZ" dirty="0" err="1"/>
              <a:t>nations</a:t>
            </a:r>
            <a:r>
              <a:rPr lang="cs-CZ" dirty="0"/>
              <a:t>—</a:t>
            </a:r>
            <a:r>
              <a:rPr lang="cs-CZ" dirty="0" err="1"/>
              <a:t>only</a:t>
            </a:r>
            <a:r>
              <a:rPr lang="cs-CZ" dirty="0"/>
              <a:t> </a:t>
            </a:r>
            <a:r>
              <a:rPr lang="cs-CZ" dirty="0" err="1"/>
              <a:t>the</a:t>
            </a:r>
            <a:r>
              <a:rPr lang="cs-CZ" dirty="0"/>
              <a:t> </a:t>
            </a:r>
            <a:r>
              <a:rPr lang="cs-CZ" dirty="0" err="1"/>
              <a:t>strongest</a:t>
            </a:r>
            <a:r>
              <a:rPr lang="cs-CZ" dirty="0"/>
              <a:t> </a:t>
            </a:r>
            <a:r>
              <a:rPr lang="cs-CZ" dirty="0" err="1"/>
              <a:t>survive</a:t>
            </a:r>
            <a:r>
              <a:rPr lang="cs-CZ" dirty="0"/>
              <a:t> </a:t>
            </a:r>
            <a:r>
              <a:rPr lang="cs-CZ" dirty="0" err="1"/>
              <a:t>the</a:t>
            </a:r>
            <a:r>
              <a:rPr lang="cs-CZ" dirty="0"/>
              <a:t> </a:t>
            </a:r>
            <a:r>
              <a:rPr lang="cs-CZ" dirty="0" err="1"/>
              <a:t>struggle</a:t>
            </a:r>
            <a:r>
              <a:rPr lang="cs-CZ" dirty="0"/>
              <a:t> </a:t>
            </a:r>
            <a:r>
              <a:rPr lang="cs-CZ" dirty="0" err="1"/>
              <a:t>for</a:t>
            </a:r>
            <a:r>
              <a:rPr lang="cs-CZ" dirty="0"/>
              <a:t> existence. Not </a:t>
            </a:r>
            <a:r>
              <a:rPr lang="cs-CZ" dirty="0" err="1"/>
              <a:t>the</a:t>
            </a:r>
            <a:r>
              <a:rPr lang="cs-CZ" dirty="0"/>
              <a:t> </a:t>
            </a:r>
            <a:r>
              <a:rPr lang="cs-CZ" dirty="0" err="1"/>
              <a:t>strongest</a:t>
            </a:r>
            <a:r>
              <a:rPr lang="cs-CZ" dirty="0"/>
              <a:t> in </a:t>
            </a:r>
            <a:r>
              <a:rPr lang="cs-CZ" dirty="0" err="1"/>
              <a:t>numbers</a:t>
            </a:r>
            <a:r>
              <a:rPr lang="cs-CZ" dirty="0"/>
              <a:t>, nor </a:t>
            </a:r>
            <a:r>
              <a:rPr lang="cs-CZ" dirty="0" err="1"/>
              <a:t>even</a:t>
            </a:r>
            <a:r>
              <a:rPr lang="cs-CZ" dirty="0"/>
              <a:t> </a:t>
            </a:r>
            <a:r>
              <a:rPr lang="cs-CZ" dirty="0" err="1"/>
              <a:t>physically</a:t>
            </a:r>
            <a:r>
              <a:rPr lang="cs-CZ" dirty="0"/>
              <a:t>, but </a:t>
            </a:r>
            <a:r>
              <a:rPr lang="cs-CZ" dirty="0" err="1"/>
              <a:t>the</a:t>
            </a:r>
            <a:r>
              <a:rPr lang="cs-CZ" dirty="0"/>
              <a:t> </a:t>
            </a:r>
            <a:r>
              <a:rPr lang="cs-CZ" dirty="0" err="1"/>
              <a:t>richest</a:t>
            </a:r>
            <a:r>
              <a:rPr lang="cs-CZ" dirty="0"/>
              <a:t> in </a:t>
            </a:r>
            <a:r>
              <a:rPr lang="cs-CZ" dirty="0" err="1"/>
              <a:t>that</a:t>
            </a:r>
            <a:r>
              <a:rPr lang="cs-CZ" dirty="0"/>
              <a:t> </a:t>
            </a:r>
            <a:r>
              <a:rPr lang="cs-CZ" dirty="0" err="1"/>
              <a:t>healthy</a:t>
            </a:r>
            <a:r>
              <a:rPr lang="cs-CZ" dirty="0"/>
              <a:t> virginal </a:t>
            </a:r>
            <a:r>
              <a:rPr lang="cs-CZ" dirty="0" err="1"/>
              <a:t>life-current</a:t>
            </a:r>
            <a:r>
              <a:rPr lang="cs-CZ" dirty="0"/>
              <a:t> </a:t>
            </a:r>
            <a:r>
              <a:rPr lang="cs-CZ" dirty="0" err="1"/>
              <a:t>which</a:t>
            </a:r>
            <a:r>
              <a:rPr lang="cs-CZ" dirty="0"/>
              <a:t> </a:t>
            </a:r>
            <a:r>
              <a:rPr lang="cs-CZ" dirty="0" err="1"/>
              <a:t>suffers</a:t>
            </a:r>
            <a:r>
              <a:rPr lang="cs-CZ" dirty="0"/>
              <a:t> </a:t>
            </a:r>
            <a:r>
              <a:rPr lang="cs-CZ" dirty="0" err="1"/>
              <a:t>under</a:t>
            </a:r>
            <a:r>
              <a:rPr lang="cs-CZ" dirty="0"/>
              <a:t> </a:t>
            </a:r>
            <a:r>
              <a:rPr lang="cs-CZ" dirty="0" err="1"/>
              <a:t>defeat</a:t>
            </a:r>
            <a:r>
              <a:rPr lang="cs-CZ" dirty="0"/>
              <a:t>, but </a:t>
            </a:r>
            <a:r>
              <a:rPr lang="cs-CZ" dirty="0" err="1"/>
              <a:t>is</a:t>
            </a:r>
            <a:r>
              <a:rPr lang="cs-CZ" dirty="0"/>
              <a:t> </a:t>
            </a:r>
            <a:r>
              <a:rPr lang="cs-CZ" dirty="0" err="1"/>
              <a:t>never</a:t>
            </a:r>
            <a:r>
              <a:rPr lang="cs-CZ" dirty="0"/>
              <a:t> </a:t>
            </a:r>
            <a:r>
              <a:rPr lang="cs-CZ" dirty="0" err="1"/>
              <a:t>crushed</a:t>
            </a:r>
            <a:r>
              <a:rPr lang="cs-CZ" dirty="0"/>
              <a:t>.“</a:t>
            </a:r>
          </a:p>
          <a:p>
            <a:pPr marL="0" indent="0">
              <a:buNone/>
            </a:pPr>
            <a:endParaRPr lang="cs-CZ" dirty="0"/>
          </a:p>
          <a:p>
            <a:pPr marL="0" indent="0">
              <a:buNone/>
            </a:pPr>
            <a:endParaRPr lang="cs-CZ" dirty="0"/>
          </a:p>
        </p:txBody>
      </p:sp>
      <p:pic>
        <p:nvPicPr>
          <p:cNvPr id="4" name="Obrázek 3"/>
          <p:cNvPicPr>
            <a:picLocks noChangeAspect="1"/>
          </p:cNvPicPr>
          <p:nvPr/>
        </p:nvPicPr>
        <p:blipFill>
          <a:blip r:embed="rId4"/>
          <a:stretch>
            <a:fillRect/>
          </a:stretch>
        </p:blipFill>
        <p:spPr>
          <a:xfrm>
            <a:off x="8201890" y="-443344"/>
            <a:ext cx="3805381" cy="5406460"/>
          </a:xfrm>
          <a:prstGeom prst="rect">
            <a:avLst/>
          </a:prstGeom>
        </p:spPr>
      </p:pic>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9231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2955</TotalTime>
  <Words>2385</Words>
  <Application>Microsoft Office PowerPoint</Application>
  <PresentationFormat>Širokoúhlá obrazovka</PresentationFormat>
  <Paragraphs>74</Paragraphs>
  <Slides>23</Slides>
  <Notes>0</Notes>
  <HiddenSlides>0</HiddenSlides>
  <MMClips>23</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23</vt:i4>
      </vt:variant>
    </vt:vector>
  </HeadingPairs>
  <TitlesOfParts>
    <vt:vector size="27" baseType="lpstr">
      <vt:lpstr>Arial</vt:lpstr>
      <vt:lpstr>Calibri</vt:lpstr>
      <vt:lpstr>Calibri Light</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FFUK</dc:creator>
  <cp:lastModifiedBy>Jiří Hlaváček</cp:lastModifiedBy>
  <cp:revision>59</cp:revision>
  <dcterms:created xsi:type="dcterms:W3CDTF">2020-10-17T08:16:43Z</dcterms:created>
  <dcterms:modified xsi:type="dcterms:W3CDTF">2020-10-25T11:19:16Z</dcterms:modified>
</cp:coreProperties>
</file>